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94" r:id="rId2"/>
    <p:sldId id="256" r:id="rId3"/>
    <p:sldId id="260" r:id="rId4"/>
    <p:sldId id="266" r:id="rId5"/>
    <p:sldId id="262" r:id="rId6"/>
    <p:sldId id="268" r:id="rId7"/>
    <p:sldId id="273" r:id="rId8"/>
    <p:sldId id="269" r:id="rId9"/>
    <p:sldId id="278" r:id="rId10"/>
    <p:sldId id="295" r:id="rId11"/>
    <p:sldId id="291" r:id="rId12"/>
    <p:sldId id="277" r:id="rId13"/>
    <p:sldId id="261" r:id="rId14"/>
    <p:sldId id="264" r:id="rId15"/>
    <p:sldId id="284" r:id="rId16"/>
    <p:sldId id="298" r:id="rId17"/>
    <p:sldId id="285" r:id="rId18"/>
    <p:sldId id="283" r:id="rId19"/>
    <p:sldId id="286" r:id="rId20"/>
    <p:sldId id="287" r:id="rId21"/>
    <p:sldId id="271" r:id="rId22"/>
    <p:sldId id="288" r:id="rId23"/>
    <p:sldId id="281" r:id="rId24"/>
    <p:sldId id="290" r:id="rId25"/>
    <p:sldId id="296" r:id="rId26"/>
    <p:sldId id="275" r:id="rId27"/>
    <p:sldId id="293" r:id="rId28"/>
    <p:sldId id="289" r:id="rId29"/>
    <p:sldId id="297" r:id="rId30"/>
    <p:sldId id="280" r:id="rId31"/>
    <p:sldId id="292" r:id="rId32"/>
  </p:sldIdLst>
  <p:sldSz cx="12192000" cy="6858000"/>
  <p:notesSz cx="6858000" cy="9144000"/>
  <p:embeddedFontLst>
    <p:embeddedFont>
      <p:font typeface="페이퍼로지 1 Thin" charset="-127"/>
      <p:regular r:id="rId34"/>
    </p:embeddedFont>
    <p:embeddedFont>
      <p:font typeface="페이퍼로지 2 ExtraLight" charset="-127"/>
      <p:regular r:id="rId35"/>
    </p:embeddedFont>
    <p:embeddedFont>
      <p:font typeface="페이퍼로지 5 Medium" charset="-127"/>
      <p:regular r:id="rId36"/>
    </p:embeddedFont>
    <p:embeddedFont>
      <p:font typeface="페이퍼로지 6 SemiBold" charset="-127"/>
      <p:bold r:id="rId37"/>
    </p:embeddedFont>
    <p:embeddedFont>
      <p:font typeface="페이퍼로지 7 Bold" charset="-127"/>
      <p:bold r:id="rId38"/>
    </p:embeddedFont>
    <p:embeddedFont>
      <p:font typeface="페이퍼로지 8 ExtraBold" charset="-127"/>
      <p:bold r:id="rId39"/>
    </p:embeddedFont>
    <p:embeddedFont>
      <p:font typeface="페이퍼로지 9 Black" charset="-127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B3B"/>
    <a:srgbClr val="5DC937"/>
    <a:srgbClr val="A8145E"/>
    <a:srgbClr val="F21A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1221;&#54812;&#47536;\Desktop\DIVE2024\&#45208;\&#52636;&#49373;&#5050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1221;&#54812;&#47536;\Desktop\DIVE2024\&#45208;\&#44032;&#48372;&#51088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1221;&#54812;&#47536;\Desktop\DIVE2024\&#50689;&#46020;&#45936;&#51060;&#53552;&#48516;&#49437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031918690374144E-2"/>
          <c:y val="2.1209152455244056E-2"/>
          <c:w val="0.96393616261925175"/>
          <c:h val="0.916866650604187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dist="38100" dir="10800000" sx="1000" sy="1000" algn="r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4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dist="38100" dir="10800000" sx="1000" sy="1000" algn="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FDD-4DC6-ACD4-ACA4FBB2825C}"/>
              </c:ext>
            </c:extLst>
          </c:dPt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FDD-4DC6-ACD4-ACA4FBB2825C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FDD-4DC6-ACD4-ACA4FBB2825C}"/>
                </c:ext>
              </c:extLst>
            </c:dLbl>
            <c:dLbl>
              <c:idx val="4"/>
              <c:numFmt formatCode="#&quot;만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latin typeface="페이퍼로지 8 ExtraBold" pitchFamily="2" charset="-127"/>
                      <a:ea typeface="페이퍼로지 8 ExtraBold" pitchFamily="2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FDD-4DC6-ACD4-ACA4FBB2825C}"/>
                </c:ext>
              </c:extLst>
            </c:dLbl>
            <c:numFmt formatCode="#&quot;만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페이퍼로지 4 Regular" pitchFamily="2" charset="-127"/>
                    <a:ea typeface="페이퍼로지 4 Regular" pitchFamily="2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407900</c:v>
                </c:pt>
                <c:pt idx="1">
                  <c:v>400316</c:v>
                </c:pt>
                <c:pt idx="2">
                  <c:v>389876</c:v>
                </c:pt>
                <c:pt idx="3">
                  <c:v>375239</c:v>
                </c:pt>
                <c:pt idx="4">
                  <c:v>363779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FDD-4DC6-ACD4-ACA4FBB2825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1"/>
        <c:overlap val="-18"/>
        <c:axId val="344253391"/>
        <c:axId val="344253871"/>
      </c:barChart>
      <c:catAx>
        <c:axId val="34425339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  <a:cs typeface="+mn-cs"/>
              </a:defRPr>
            </a:pPr>
            <a:endParaRPr lang="ko-KR"/>
          </a:p>
        </c:txPr>
        <c:crossAx val="344253871"/>
        <c:crosses val="autoZero"/>
        <c:auto val="1"/>
        <c:lblAlgn val="ctr"/>
        <c:lblOffset val="100"/>
        <c:noMultiLvlLbl val="0"/>
      </c:catAx>
      <c:valAx>
        <c:axId val="344253871"/>
        <c:scaling>
          <c:orientation val="minMax"/>
          <c:min val="350000"/>
        </c:scaling>
        <c:delete val="1"/>
        <c:axPos val="l"/>
        <c:numFmt formatCode="General" sourceLinked="1"/>
        <c:majorTickMark val="out"/>
        <c:minorTickMark val="none"/>
        <c:tickLblPos val="nextTo"/>
        <c:crossAx val="344253391"/>
        <c:crosses val="autoZero"/>
        <c:crossBetween val="between"/>
        <c:majorUnit val="5000"/>
        <c:dispUnits>
          <c:builtInUnit val="tenThousand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Sheet1!$B$21</c:f>
              <c:strCache>
                <c:ptCount val="1"/>
                <c:pt idx="0">
                  <c:v>부산광역시</c:v>
                </c:pt>
              </c:strCache>
            </c:strRef>
          </c:tx>
          <c:spPr>
            <a:ln w="381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0070C0"/>
              </a:solidFill>
              <a:ln w="38100">
                <a:solidFill>
                  <a:srgbClr val="0070C0">
                    <a:alpha val="96000"/>
                  </a:srgbClr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4.8453044622978038E-2"/>
                  <c:y val="4.98075710078682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F85-4728-96BC-AF37B6188FA0}"/>
                </c:ext>
              </c:extLst>
            </c:dLbl>
            <c:dLbl>
              <c:idx val="3"/>
              <c:layout>
                <c:manualLayout>
                  <c:x val="-4.8453044622978038E-2"/>
                  <c:y val="5.599100626644909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F85-4728-96BC-AF37B6188FA0}"/>
                </c:ext>
              </c:extLst>
            </c:dLbl>
            <c:dLbl>
              <c:idx val="4"/>
              <c:layout>
                <c:manualLayout>
                  <c:x val="-6.0804512662338821E-2"/>
                  <c:y val="-4.29439578708436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F85-4728-96BC-AF37B6188FA0}"/>
                </c:ext>
              </c:extLst>
            </c:dLbl>
            <c:dLbl>
              <c:idx val="5"/>
              <c:layout>
                <c:manualLayout>
                  <c:x val="-3.963056745200607E-2"/>
                  <c:y val="-5.531082838800523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F85-4728-96BC-AF37B6188FA0}"/>
                </c:ext>
              </c:extLst>
            </c:dLbl>
            <c:dLbl>
              <c:idx val="6"/>
              <c:layout>
                <c:manualLayout>
                  <c:x val="-4.1395062886200464E-2"/>
                  <c:y val="-4.294395787084364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F85-4728-96BC-AF37B6188FA0}"/>
                </c:ext>
              </c:extLst>
            </c:dLbl>
            <c:dLbl>
              <c:idx val="7"/>
              <c:layout>
                <c:manualLayout>
                  <c:x val="-2.3750108544256597E-2"/>
                  <c:y val="-4.91273931294244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F85-4728-96BC-AF37B6188FA0}"/>
                </c:ext>
              </c:extLst>
            </c:dLbl>
            <c:dLbl>
              <c:idx val="8"/>
              <c:layout>
                <c:manualLayout>
                  <c:x val="-2.9043594846839712E-2"/>
                  <c:y val="-4.29439578708436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F85-4728-96BC-AF37B6188FA0}"/>
                </c:ext>
              </c:extLst>
            </c:dLbl>
            <c:dLbl>
              <c:idx val="9"/>
              <c:layout>
                <c:manualLayout>
                  <c:x val="-4.1395062886200464E-2"/>
                  <c:y val="-4.29439578708436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F85-4728-96BC-AF37B6188FA0}"/>
                </c:ext>
              </c:extLst>
            </c:dLbl>
            <c:dLbl>
              <c:idx val="10"/>
              <c:layout>
                <c:manualLayout>
                  <c:x val="-3.9630567452006202E-2"/>
                  <c:y val="-4.294395787084367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F85-4728-96BC-AF37B6188FA0}"/>
                </c:ext>
              </c:extLst>
            </c:dLbl>
            <c:dLbl>
              <c:idx val="11"/>
              <c:layout>
                <c:manualLayout>
                  <c:x val="-4.8453044622978038E-2"/>
                  <c:y val="3.744070049070671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F85-4728-96BC-AF37B6188FA0}"/>
                </c:ext>
              </c:extLst>
            </c:dLbl>
            <c:dLbl>
              <c:idx val="13"/>
              <c:layout>
                <c:manualLayout>
                  <c:x val="-2.0282527674443645E-2"/>
                  <c:y val="4.0532418119997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F85-4728-96BC-AF37B6188FA0}"/>
                </c:ext>
              </c:extLst>
            </c:dLbl>
            <c:numFmt formatCode="#&quot;명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페이퍼로지 3 Light" pitchFamily="2" charset="-127"/>
                    <a:ea typeface="페이퍼로지 3 Light" pitchFamily="2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Sheet1!$A$22:$A$35</c:f>
              <c:numCache>
                <c:formatCode>General</c:formatCode>
                <c:ptCount val="1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  <c:pt idx="12">
                  <c:v>2022</c:v>
                </c:pt>
                <c:pt idx="13">
                  <c:v>2023</c:v>
                </c:pt>
              </c:numCache>
            </c:numRef>
          </c:cat>
          <c:val>
            <c:numRef>
              <c:f>Sheet1!$B$22:$B$35</c:f>
              <c:numCache>
                <c:formatCode>General</c:formatCode>
                <c:ptCount val="14"/>
                <c:pt idx="0">
                  <c:v>27415</c:v>
                </c:pt>
                <c:pt idx="1">
                  <c:v>27759</c:v>
                </c:pt>
                <c:pt idx="2">
                  <c:v>28673</c:v>
                </c:pt>
                <c:pt idx="3">
                  <c:v>25831</c:v>
                </c:pt>
                <c:pt idx="4">
                  <c:v>26190</c:v>
                </c:pt>
                <c:pt idx="5">
                  <c:v>26645</c:v>
                </c:pt>
                <c:pt idx="6">
                  <c:v>24906</c:v>
                </c:pt>
                <c:pt idx="7">
                  <c:v>21480</c:v>
                </c:pt>
                <c:pt idx="8">
                  <c:v>19152</c:v>
                </c:pt>
                <c:pt idx="9">
                  <c:v>17049</c:v>
                </c:pt>
                <c:pt idx="10">
                  <c:v>15058</c:v>
                </c:pt>
                <c:pt idx="11">
                  <c:v>14446</c:v>
                </c:pt>
                <c:pt idx="12">
                  <c:v>14134</c:v>
                </c:pt>
                <c:pt idx="13">
                  <c:v>12866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85-4728-96BC-AF37B6188F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8771824"/>
        <c:axId val="388767984"/>
      </c:lineChart>
      <c:catAx>
        <c:axId val="388771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+mn-cs"/>
              </a:defRPr>
            </a:pPr>
            <a:endParaRPr lang="ko-KR"/>
          </a:p>
        </c:txPr>
        <c:crossAx val="388767984"/>
        <c:crosses val="autoZero"/>
        <c:auto val="1"/>
        <c:lblAlgn val="ctr"/>
        <c:lblOffset val="100"/>
        <c:noMultiLvlLbl val="0"/>
      </c:catAx>
      <c:valAx>
        <c:axId val="3887679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88771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페이퍼로지 3 Light" pitchFamily="2" charset="-127"/>
          <a:ea typeface="페이퍼로지 3 Light" pitchFamily="2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2D-4D37-8CBF-ACB413ACCECC}"/>
              </c:ext>
            </c:extLst>
          </c:dPt>
          <c:dLbls>
            <c:dLbl>
              <c:idx val="0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페이퍼로지 7 Bold" pitchFamily="2" charset="-127"/>
                      <a:ea typeface="페이퍼로지 7 Bold" pitchFamily="2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BD2D-4D37-8CBF-ACB413ACCECC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페이퍼로지 3 Light" pitchFamily="2" charset="-127"/>
                    <a:ea typeface="페이퍼로지 3 Light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Sheet4!$H$5:$H$13</c:f>
              <c:strCache>
                <c:ptCount val="9"/>
                <c:pt idx="0">
                  <c:v>근처 자연경관</c:v>
                </c:pt>
                <c:pt idx="1">
                  <c:v>근무환경</c:v>
                </c:pt>
                <c:pt idx="2">
                  <c:v>휴식</c:v>
                </c:pt>
                <c:pt idx="3">
                  <c:v>숙박환경</c:v>
                </c:pt>
                <c:pt idx="4">
                  <c:v>여가.문화활동</c:v>
                </c:pt>
                <c:pt idx="5">
                  <c:v>카페.맛집 탐방</c:v>
                </c:pt>
                <c:pt idx="6">
                  <c:v>근처 관광지/여행지</c:v>
                </c:pt>
                <c:pt idx="7">
                  <c:v>스포츠.레저 활동</c:v>
                </c:pt>
                <c:pt idx="8">
                  <c:v>교통 편의성</c:v>
                </c:pt>
              </c:strCache>
            </c:strRef>
          </c:cat>
          <c:val>
            <c:numRef>
              <c:f>Sheet4!$I$5:$I$13</c:f>
              <c:numCache>
                <c:formatCode>General</c:formatCode>
                <c:ptCount val="9"/>
                <c:pt idx="0">
                  <c:v>0.31476999999999999</c:v>
                </c:pt>
                <c:pt idx="1">
                  <c:v>0.18765100000000001</c:v>
                </c:pt>
                <c:pt idx="2">
                  <c:v>0.17433399999999999</c:v>
                </c:pt>
                <c:pt idx="3">
                  <c:v>7.1429000000000006E-2</c:v>
                </c:pt>
                <c:pt idx="4">
                  <c:v>6.7796999999999996E-2</c:v>
                </c:pt>
                <c:pt idx="5">
                  <c:v>5.8111000000000003E-2</c:v>
                </c:pt>
                <c:pt idx="6">
                  <c:v>4.6004999999999997E-2</c:v>
                </c:pt>
                <c:pt idx="7">
                  <c:v>3.9952000000000001E-2</c:v>
                </c:pt>
                <c:pt idx="8">
                  <c:v>3.9952000000000001E-2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2D-4D37-8CBF-ACB413ACCE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0"/>
        <c:overlap val="-27"/>
        <c:axId val="634545680"/>
        <c:axId val="634550000"/>
      </c:barChart>
      <c:catAx>
        <c:axId val="634545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  <a:cs typeface="+mn-cs"/>
              </a:defRPr>
            </a:pPr>
            <a:endParaRPr lang="ko-KR"/>
          </a:p>
        </c:txPr>
        <c:crossAx val="634550000"/>
        <c:crosses val="autoZero"/>
        <c:auto val="1"/>
        <c:lblAlgn val="ctr"/>
        <c:lblOffset val="100"/>
        <c:noMultiLvlLbl val="0"/>
      </c:catAx>
      <c:valAx>
        <c:axId val="6345500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345456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페이퍼로지 3 Light" pitchFamily="2" charset="-127"/>
          <a:ea typeface="페이퍼로지 3 Light" pitchFamily="2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D1E-4A14-B328-EE0CEF370BB1}"/>
              </c:ext>
            </c:extLst>
          </c:dPt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페이퍼로지 7 Bold" pitchFamily="2" charset="-127"/>
                      <a:ea typeface="페이퍼로지 7 Bold" pitchFamily="2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D1E-4A14-B328-EE0CEF370B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페이퍼로지 3 Light" pitchFamily="2" charset="-127"/>
                    <a:ea typeface="페이퍼로지 3 Light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데이터!$DP$2:$DP$18</c:f>
              <c:strCache>
                <c:ptCount val="17"/>
                <c:pt idx="0">
                  <c:v>부산광역시</c:v>
                </c:pt>
                <c:pt idx="1">
                  <c:v>중구</c:v>
                </c:pt>
                <c:pt idx="2">
                  <c:v>서구</c:v>
                </c:pt>
                <c:pt idx="3">
                  <c:v>동구</c:v>
                </c:pt>
                <c:pt idx="4">
                  <c:v>영도구</c:v>
                </c:pt>
                <c:pt idx="5">
                  <c:v>부산진구</c:v>
                </c:pt>
                <c:pt idx="6">
                  <c:v>동래구</c:v>
                </c:pt>
                <c:pt idx="7">
                  <c:v>남구</c:v>
                </c:pt>
                <c:pt idx="8">
                  <c:v>북구</c:v>
                </c:pt>
                <c:pt idx="9">
                  <c:v>해운대구</c:v>
                </c:pt>
                <c:pt idx="10">
                  <c:v>사하구</c:v>
                </c:pt>
                <c:pt idx="11">
                  <c:v>금정구</c:v>
                </c:pt>
                <c:pt idx="12">
                  <c:v>강서구</c:v>
                </c:pt>
                <c:pt idx="13">
                  <c:v>연제구</c:v>
                </c:pt>
                <c:pt idx="14">
                  <c:v>수영구</c:v>
                </c:pt>
                <c:pt idx="15">
                  <c:v>사상구</c:v>
                </c:pt>
                <c:pt idx="16">
                  <c:v>기장군</c:v>
                </c:pt>
              </c:strCache>
            </c:strRef>
          </c:cat>
          <c:val>
            <c:numRef>
              <c:f>데이터!$DQ$2:$DQ$18</c:f>
              <c:numCache>
                <c:formatCode>0%</c:formatCode>
                <c:ptCount val="17"/>
                <c:pt idx="0">
                  <c:v>0.10436063268892794</c:v>
                </c:pt>
                <c:pt idx="1">
                  <c:v>9.5010864471049387E-3</c:v>
                </c:pt>
                <c:pt idx="2">
                  <c:v>3.5963137783771634E-3</c:v>
                </c:pt>
                <c:pt idx="3">
                  <c:v>7.7053189787195137E-2</c:v>
                </c:pt>
                <c:pt idx="4">
                  <c:v>-4.4725663716814162E-2</c:v>
                </c:pt>
                <c:pt idx="5">
                  <c:v>0.11912026442918891</c:v>
                </c:pt>
                <c:pt idx="6">
                  <c:v>0.12181459418514397</c:v>
                </c:pt>
                <c:pt idx="7">
                  <c:v>5.0195817889362893E-2</c:v>
                </c:pt>
                <c:pt idx="8">
                  <c:v>5.952802105353984E-2</c:v>
                </c:pt>
                <c:pt idx="9">
                  <c:v>4.5352981367606598E-2</c:v>
                </c:pt>
                <c:pt idx="10">
                  <c:v>4.0358544747601414E-2</c:v>
                </c:pt>
                <c:pt idx="11">
                  <c:v>4.8315042733341959E-2</c:v>
                </c:pt>
                <c:pt idx="12">
                  <c:v>0.86371212572176914</c:v>
                </c:pt>
                <c:pt idx="13">
                  <c:v>0.19433115578494004</c:v>
                </c:pt>
                <c:pt idx="14">
                  <c:v>0.18130118289353958</c:v>
                </c:pt>
                <c:pt idx="15">
                  <c:v>2.9669059998349425E-2</c:v>
                </c:pt>
                <c:pt idx="16">
                  <c:v>0.39724967467379452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1E-4A14-B328-EE0CEF370B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2"/>
        <c:overlap val="-27"/>
        <c:axId val="1338709024"/>
        <c:axId val="1475813535"/>
      </c:barChart>
      <c:catAx>
        <c:axId val="13387090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+mn-cs"/>
              </a:defRPr>
            </a:pPr>
            <a:endParaRPr lang="ko-KR"/>
          </a:p>
        </c:txPr>
        <c:crossAx val="1475813535"/>
        <c:crosses val="autoZero"/>
        <c:auto val="1"/>
        <c:lblAlgn val="ctr"/>
        <c:lblOffset val="100"/>
        <c:noMultiLvlLbl val="0"/>
      </c:catAx>
      <c:valAx>
        <c:axId val="1475813535"/>
        <c:scaling>
          <c:orientation val="minMax"/>
          <c:min val="-0.15000000000000002"/>
        </c:scaling>
        <c:delete val="1"/>
        <c:axPos val="l"/>
        <c:numFmt formatCode="0%" sourceLinked="1"/>
        <c:majorTickMark val="out"/>
        <c:minorTickMark val="none"/>
        <c:tickLblPos val="nextTo"/>
        <c:crossAx val="1338709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페이퍼로지 3 Light" pitchFamily="2" charset="-127"/>
          <a:ea typeface="페이퍼로지 3 Light" pitchFamily="2" charset="-127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03D-4A39-A25F-E886406BE1BB}"/>
              </c:ext>
            </c:extLst>
          </c:dPt>
          <c:dLbls>
            <c:dLbl>
              <c:idx val="1"/>
              <c:numFmt formatCode="#.##&quot;%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페이퍼로지 7 Bold" pitchFamily="2" charset="-127"/>
                      <a:ea typeface="페이퍼로지 7 Bold" pitchFamily="2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003D-4A39-A25F-E886406BE1BB}"/>
                </c:ext>
              </c:extLst>
            </c:dLbl>
            <c:numFmt formatCode="#.##&quot;%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페이퍼로지 3 Light" pitchFamily="2" charset="-127"/>
                    <a:ea typeface="페이퍼로지 3 Light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부산광역시 동부</c:v>
                </c:pt>
                <c:pt idx="1">
                  <c:v>부산광역시 서부</c:v>
                </c:pt>
                <c:pt idx="2">
                  <c:v>부산광역시 진구</c:v>
                </c:pt>
                <c:pt idx="3">
                  <c:v>부산광역시 해운대구</c:v>
                </c:pt>
                <c:pt idx="4">
                  <c:v>부산광역시 사하구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31.24</c:v>
                </c:pt>
                <c:pt idx="1">
                  <c:v>45.98</c:v>
                </c:pt>
                <c:pt idx="2">
                  <c:v>38.229999999999997</c:v>
                </c:pt>
                <c:pt idx="3">
                  <c:v>41.16</c:v>
                </c:pt>
                <c:pt idx="4">
                  <c:v>24.35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3D-4A39-A25F-E886406BE1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8"/>
        <c:overlap val="-27"/>
        <c:axId val="763234336"/>
        <c:axId val="763235776"/>
      </c:barChart>
      <c:catAx>
        <c:axId val="763234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+mn-cs"/>
              </a:defRPr>
            </a:pPr>
            <a:endParaRPr lang="ko-KR"/>
          </a:p>
        </c:txPr>
        <c:crossAx val="763235776"/>
        <c:crosses val="autoZero"/>
        <c:auto val="1"/>
        <c:lblAlgn val="ctr"/>
        <c:lblOffset val="100"/>
        <c:noMultiLvlLbl val="0"/>
      </c:catAx>
      <c:valAx>
        <c:axId val="763235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63234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페이퍼로지 3 Light" pitchFamily="2" charset="-127"/>
          <a:ea typeface="페이퍼로지 3 Light" pitchFamily="2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F23C5-F9D7-4A38-8279-314908BC25E7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E33A5-2575-4052-BBDB-707A82196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79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E33A5-2575-4052-BBDB-707A821962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104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B6587-796C-9887-97D1-ED36D4D2B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170710-FF20-E051-D55F-CB2E436DC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0F9727-4EB6-3E1A-AE5C-E2C6D5F1A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298-5E98-462E-BD7C-94A183ED50B9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AA800D-0469-22E0-7E9A-CC55A1CF7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BF84EA-5A84-40C8-3EAA-7E740EC85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3930-2098-4CE0-A84A-F1A28A28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737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9662F-9320-2199-3175-C42D3C09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683F0A-0D27-1676-6B8A-A8A67BAC2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1EB165-81F4-250F-21E5-CA7312736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298-5E98-462E-BD7C-94A183ED50B9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4130EB-927C-3946-B60F-9E5B1DE9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F6C1E9-0019-E75B-28DD-A6C96B2F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3930-2098-4CE0-A84A-F1A28A28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278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26363D-20AA-94E2-9E10-1E1A30016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9EDDA-CB40-0FF7-ABEB-91F7AEB85F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0CC589-26D2-7A9D-7B61-BB0ECF346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298-5E98-462E-BD7C-94A183ED50B9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70CB73-93B7-070F-8475-0F545EEE7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A873C5-61B6-292C-A7E9-6736F4B2E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3930-2098-4CE0-A84A-F1A28A28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708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A2FB5-7B43-11D9-CEA6-1F261191D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B577EA-A391-CDCD-F974-2F79D0532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5D04-79A8-FCEC-F933-8BD2F3341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298-5E98-462E-BD7C-94A183ED50B9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29C3E8-B2EF-F90D-1AAA-1EEED6AC3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9459B-D6B5-10FB-E13E-40EF9F7F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3930-2098-4CE0-A84A-F1A28A287AB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899FE3-630C-DD1F-5580-2A7764B839A4}"/>
              </a:ext>
            </a:extLst>
          </p:cNvPr>
          <p:cNvSpPr/>
          <p:nvPr userDrawn="1"/>
        </p:nvSpPr>
        <p:spPr>
          <a:xfrm>
            <a:off x="10406743" y="6356350"/>
            <a:ext cx="168728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1" cap="none" spc="0" dirty="0">
                <a:ln w="0"/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64000">
                      <a:srgbClr val="A8145E"/>
                    </a:gs>
                    <a:gs pos="100000">
                      <a:srgbClr val="F21A7C"/>
                    </a:gs>
                  </a:gsLst>
                  <a:lin ang="5400000" scaled="1"/>
                  <a:tileRect/>
                </a:gradFill>
                <a:latin typeface="페이퍼로지 9 Black" pitchFamily="2" charset="-127"/>
                <a:ea typeface="페이퍼로지 9 Black" pitchFamily="2" charset="-127"/>
              </a:rPr>
              <a:t>DIVE 2024</a:t>
            </a:r>
          </a:p>
        </p:txBody>
      </p:sp>
    </p:spTree>
    <p:extLst>
      <p:ext uri="{BB962C8B-B14F-4D97-AF65-F5344CB8AC3E}">
        <p14:creationId xmlns:p14="http://schemas.microsoft.com/office/powerpoint/2010/main" val="149877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DB623F-E11F-3908-5CC1-21D2CCC0F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E066F1-0AE9-4C79-CC84-2B2247DAF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BA06E9-6FEE-57DC-CCF1-C9A93D70B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298-5E98-462E-BD7C-94A183ED50B9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ADB560-0B92-38A1-3531-3AD39CD67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A57FA6-E357-5370-1E18-786E301BB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3930-2098-4CE0-A84A-F1A28A28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6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8F85B-BC83-8499-7B5C-28B826F6B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290C32-ADF5-684B-0705-0DF09C2F5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E498BE-739D-2BE4-FEDF-66999AEFB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9D820-45E1-1C77-BBA0-97319850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298-5E98-462E-BD7C-94A183ED50B9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46E506-6BCC-0D2E-236B-74BC2F7A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BCF901-0B07-3D91-14EA-DDA94227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3930-2098-4CE0-A84A-F1A28A28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620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E137B-5A20-7DCA-02D8-70E16607B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6C9153-968F-D363-3345-4CAD48BE7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DAAF32-7037-525C-9F17-EEB2BE04D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18498F-7CF1-DCE9-C65C-0F8604FCD8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A83FC0-9090-87E9-F559-1D40BC0CC4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4071F5-1D87-A49B-9D04-B55B44A08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298-5E98-462E-BD7C-94A183ED50B9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94B69CA-B4B6-6765-F3C6-0367E6B4A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BCCDDA-61CF-1C8F-DCA4-EFECBFFA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3930-2098-4CE0-A84A-F1A28A28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63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0783E-3E5D-529D-74F3-04748342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853A74-873D-29C9-3208-7E4B94D15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298-5E98-462E-BD7C-94A183ED50B9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715A5F-52D3-0807-09C8-074660CCA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6C1C7B-0D9C-3319-C8AA-48CCDB5E7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3930-2098-4CE0-A84A-F1A28A28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846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EB129C-D741-13FC-A725-0CDB45C76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298-5E98-462E-BD7C-94A183ED50B9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2B83DC-FE34-FA86-1B20-C75B4B488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DEAB0C-38CB-A20E-4453-E4315D89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3930-2098-4CE0-A84A-F1A28A28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4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F672B-8984-BE17-A255-1189576B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743A7B-8F98-732C-F644-623029515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AA11F-EDF8-6D03-D09A-4002B3879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30A7DC-225D-4676-4316-85DEBB36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298-5E98-462E-BD7C-94A183ED50B9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01C725-6562-884A-0967-2341BC5A1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9562AE-B55A-2D80-717C-99B193E9D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3930-2098-4CE0-A84A-F1A28A28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76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5511C-A427-3404-B8BD-E6735AEA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CEB8C2-C2C9-7AEC-4DD9-C1A5417CF6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1603A5-1F9A-21A8-A34B-53B7A0762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C4B557-5237-BA1F-0520-094CA588B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298-5E98-462E-BD7C-94A183ED50B9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ABF440-3056-6095-5614-F9BD05840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72B3D9-2580-49F7-BC32-69812DCF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3930-2098-4CE0-A84A-F1A28A28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396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693257-F958-99AE-96AC-28C3444E9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5CCC39-158B-C50C-7D34-55787CF90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C4F939-C594-41FE-DB3A-18BDEA0DBD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AB6298-5E98-462E-BD7C-94A183ED50B9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E3704C-46C0-DCA9-AA80-05329858F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64CB9-558C-77BD-9F64-A808D1B7B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4E3930-2098-4CE0-A84A-F1A28A28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13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cean View Office Images – Browse 25,131 Stock Photos, Vectors, and Video |  Adobe Stock">
            <a:extLst>
              <a:ext uri="{FF2B5EF4-FFF2-40B4-BE49-F238E27FC236}">
                <a16:creationId xmlns:a16="http://schemas.microsoft.com/office/drawing/2014/main" id="{1F295EF4-1EFF-F291-75F0-1BBB9D62B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40" y="681037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cean view office ideas - Corporate Design Choice">
            <a:extLst>
              <a:ext uri="{FF2B5EF4-FFF2-40B4-BE49-F238E27FC236}">
                <a16:creationId xmlns:a16="http://schemas.microsoft.com/office/drawing/2014/main" id="{FBF4C40B-566D-663C-E5D3-392D3C4C5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1" y="2000250"/>
            <a:ext cx="80772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A35DE47-DF2E-9DEB-E90A-78C090F9B693}"/>
              </a:ext>
            </a:extLst>
          </p:cNvPr>
          <p:cNvSpPr/>
          <p:nvPr/>
        </p:nvSpPr>
        <p:spPr>
          <a:xfrm>
            <a:off x="10285071" y="6347298"/>
            <a:ext cx="17460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2000" b="1" cap="none" spc="0" dirty="0">
                <a:ln w="0"/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64000">
                      <a:srgbClr val="A8145E"/>
                    </a:gs>
                    <a:gs pos="100000">
                      <a:srgbClr val="F21A7C"/>
                    </a:gs>
                  </a:gsLst>
                  <a:lin ang="5400000" scaled="1"/>
                  <a:tileRect/>
                </a:gradFill>
                <a:latin typeface="페이퍼로지 9 Black" pitchFamily="2" charset="-127"/>
                <a:ea typeface="페이퍼로지 9 Black" pitchFamily="2" charset="-127"/>
              </a:rPr>
              <a:t>DIVE 2024</a:t>
            </a:r>
          </a:p>
        </p:txBody>
      </p:sp>
    </p:spTree>
    <p:extLst>
      <p:ext uri="{BB962C8B-B14F-4D97-AF65-F5344CB8AC3E}">
        <p14:creationId xmlns:p14="http://schemas.microsoft.com/office/powerpoint/2010/main" val="2962846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366C51-8D1F-766F-125F-9253B1433EA8}"/>
              </a:ext>
            </a:extLst>
          </p:cNvPr>
          <p:cNvSpPr txBox="1"/>
          <p:nvPr/>
        </p:nvSpPr>
        <p:spPr>
          <a:xfrm>
            <a:off x="2497238" y="2921168"/>
            <a:ext cx="7197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페이퍼로지 8 ExtraBold" pitchFamily="2" charset="-127"/>
                <a:ea typeface="페이퍼로지 8 ExtraBold" pitchFamily="2" charset="-127"/>
              </a:rPr>
              <a:t>왜 워케이션인가</a:t>
            </a:r>
            <a:r>
              <a:rPr lang="en-US" altLang="ko-KR" sz="6000" dirty="0">
                <a:latin typeface="페이퍼로지 8 ExtraBold" pitchFamily="2" charset="-127"/>
                <a:ea typeface="페이퍼로지 8 ExtraBold" pitchFamily="2" charset="-127"/>
              </a:rPr>
              <a:t>?</a:t>
            </a:r>
            <a:endParaRPr lang="ko-KR" altLang="en-US" sz="60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05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D77B8A-9729-1854-8216-45DD328A1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79" y="1846130"/>
            <a:ext cx="5366424" cy="35625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E96578-0910-B885-143E-833C3A16B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09" y="1846130"/>
            <a:ext cx="5312112" cy="35294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5E8E6D-27BA-AB48-B6BF-872C16E7F508}"/>
              </a:ext>
            </a:extLst>
          </p:cNvPr>
          <p:cNvSpPr txBox="1"/>
          <p:nvPr/>
        </p:nvSpPr>
        <p:spPr>
          <a:xfrm>
            <a:off x="4355939" y="5778714"/>
            <a:ext cx="3480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자료</a:t>
            </a:r>
            <a:r>
              <a:rPr lang="en-US" altLang="ko-KR" sz="1400" dirty="0">
                <a:latin typeface="페이퍼로지 2 ExtraLight" pitchFamily="2" charset="-127"/>
                <a:ea typeface="페이퍼로지 2 ExtraLight" pitchFamily="2" charset="-127"/>
              </a:rPr>
              <a:t>: ‘</a:t>
            </a:r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워케이션</a:t>
            </a:r>
            <a:r>
              <a:rPr lang="en-US" altLang="ko-KR" sz="1400" dirty="0">
                <a:latin typeface="페이퍼로지 2 ExtraLight" pitchFamily="2" charset="-127"/>
                <a:ea typeface="페이퍼로지 2 ExtraLight" pitchFamily="2" charset="-127"/>
              </a:rPr>
              <a:t>‘ </a:t>
            </a:r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검색어 구글 트렌드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1C0474-5866-B7C5-2166-826FAB97A5B0}"/>
              </a:ext>
            </a:extLst>
          </p:cNvPr>
          <p:cNvSpPr txBox="1"/>
          <p:nvPr/>
        </p:nvSpPr>
        <p:spPr>
          <a:xfrm>
            <a:off x="2497238" y="382366"/>
            <a:ext cx="7197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페이퍼로지 7 Bold" pitchFamily="2" charset="-127"/>
                <a:ea typeface="페이퍼로지 7 Bold" pitchFamily="2" charset="-127"/>
              </a:rPr>
              <a:t>워케이션 선호 트렌드</a:t>
            </a:r>
          </a:p>
        </p:txBody>
      </p:sp>
    </p:spTree>
    <p:extLst>
      <p:ext uri="{BB962C8B-B14F-4D97-AF65-F5344CB8AC3E}">
        <p14:creationId xmlns:p14="http://schemas.microsoft.com/office/powerpoint/2010/main" val="1643224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AA3F7D-977E-655C-F607-9905D6729467}"/>
              </a:ext>
            </a:extLst>
          </p:cNvPr>
          <p:cNvSpPr txBox="1"/>
          <p:nvPr/>
        </p:nvSpPr>
        <p:spPr>
          <a:xfrm>
            <a:off x="2497238" y="467335"/>
            <a:ext cx="7197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페이퍼로지 7 Bold" pitchFamily="2" charset="-127"/>
                <a:ea typeface="페이퍼로지 7 Bold" pitchFamily="2" charset="-127"/>
              </a:rPr>
              <a:t>워케이션 중요요소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B50906-B33A-8B80-CAF2-86069745470F}"/>
              </a:ext>
            </a:extLst>
          </p:cNvPr>
          <p:cNvGrpSpPr/>
          <p:nvPr/>
        </p:nvGrpSpPr>
        <p:grpSpPr>
          <a:xfrm>
            <a:off x="1590645" y="1390665"/>
            <a:ext cx="9010710" cy="4891882"/>
            <a:chOff x="1936228" y="1393176"/>
            <a:chExt cx="7758534" cy="4891882"/>
          </a:xfrm>
        </p:grpSpPr>
        <p:graphicFrame>
          <p:nvGraphicFramePr>
            <p:cNvPr id="4" name="차트 3">
              <a:extLst>
                <a:ext uri="{FF2B5EF4-FFF2-40B4-BE49-F238E27FC236}">
                  <a16:creationId xmlns:a16="http://schemas.microsoft.com/office/drawing/2014/main" id="{46DD12B9-4A95-6235-162B-14F5593F48E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26126398"/>
                </p:ext>
              </p:extLst>
            </p:nvPr>
          </p:nvGraphicFramePr>
          <p:xfrm>
            <a:off x="1936228" y="1803902"/>
            <a:ext cx="7758534" cy="39909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CBF178-E199-2A5C-5FE6-3ACC60151491}"/>
                </a:ext>
              </a:extLst>
            </p:cNvPr>
            <p:cNvSpPr txBox="1"/>
            <p:nvPr/>
          </p:nvSpPr>
          <p:spPr>
            <a:xfrm>
              <a:off x="5087254" y="1393176"/>
              <a:ext cx="14564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페이퍼로지 1 Thin" pitchFamily="2" charset="-127"/>
                  <a:ea typeface="페이퍼로지 1 Thin" pitchFamily="2" charset="-127"/>
                </a:rPr>
                <a:t>(</a:t>
              </a:r>
              <a:r>
                <a:rPr lang="ko-KR" altLang="en-US" sz="1200" dirty="0">
                  <a:latin typeface="페이퍼로지 1 Thin" pitchFamily="2" charset="-127"/>
                  <a:ea typeface="페이퍼로지 1 Thin" pitchFamily="2" charset="-127"/>
                </a:rPr>
                <a:t>전국 인구</a:t>
              </a:r>
              <a:r>
                <a:rPr lang="en-US" altLang="ko-KR" sz="1200" dirty="0">
                  <a:latin typeface="페이퍼로지 1 Thin" pitchFamily="2" charset="-127"/>
                  <a:ea typeface="페이퍼로지 1 Thin" pitchFamily="2" charset="-127"/>
                </a:rPr>
                <a:t>, </a:t>
              </a:r>
              <a:r>
                <a:rPr lang="ko-KR" altLang="en-US" sz="1200" dirty="0">
                  <a:latin typeface="페이퍼로지 1 Thin" pitchFamily="2" charset="-127"/>
                  <a:ea typeface="페이퍼로지 1 Thin" pitchFamily="2" charset="-127"/>
                </a:rPr>
                <a:t>연령 대상</a:t>
              </a:r>
              <a:r>
                <a:rPr lang="en-US" altLang="ko-KR" sz="1200" dirty="0">
                  <a:latin typeface="페이퍼로지 1 Thin" pitchFamily="2" charset="-127"/>
                  <a:ea typeface="페이퍼로지 1 Thin" pitchFamily="2" charset="-127"/>
                </a:rPr>
                <a:t>)</a:t>
              </a:r>
              <a:endParaRPr lang="ko-KR" altLang="en-US" sz="1200" dirty="0">
                <a:latin typeface="페이퍼로지 1 Thin" pitchFamily="2" charset="-127"/>
                <a:ea typeface="페이퍼로지 1 Thin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DE68F6-5E80-FE3C-C2E5-9762AE39AE89}"/>
                </a:ext>
              </a:extLst>
            </p:cNvPr>
            <p:cNvSpPr txBox="1"/>
            <p:nvPr/>
          </p:nvSpPr>
          <p:spPr>
            <a:xfrm>
              <a:off x="4355939" y="5977281"/>
              <a:ext cx="34801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페이퍼로지 2 ExtraLight" pitchFamily="2" charset="-127"/>
                  <a:ea typeface="페이퍼로지 2 ExtraLight" pitchFamily="2" charset="-127"/>
                </a:rPr>
                <a:t>자료</a:t>
              </a:r>
              <a:r>
                <a:rPr lang="en-US" altLang="ko-KR" sz="1400" dirty="0">
                  <a:latin typeface="페이퍼로지 2 ExtraLight" pitchFamily="2" charset="-127"/>
                  <a:ea typeface="페이퍼로지 2 ExtraLight" pitchFamily="2" charset="-127"/>
                </a:rPr>
                <a:t>: </a:t>
              </a:r>
              <a:r>
                <a:rPr lang="ko-KR" altLang="en-US" sz="1400" dirty="0" err="1">
                  <a:latin typeface="페이퍼로지 2 ExtraLight" pitchFamily="2" charset="-127"/>
                  <a:ea typeface="페이퍼로지 2 ExtraLight" pitchFamily="2" charset="-127"/>
                </a:rPr>
                <a:t>롯데멤버스</a:t>
              </a:r>
              <a:r>
                <a:rPr lang="ko-KR" altLang="en-US" sz="1400" dirty="0">
                  <a:latin typeface="페이퍼로지 2 ExtraLight" pitchFamily="2" charset="-127"/>
                  <a:ea typeface="페이퍼로지 2 ExtraLight" pitchFamily="2" charset="-127"/>
                </a:rPr>
                <a:t> 소비자 의견 조사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4365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912D4-7022-3DA8-18CE-DDF9CEF5F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40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5400" dirty="0" err="1">
                <a:latin typeface="페이퍼로지 7 Bold" pitchFamily="2" charset="-127"/>
                <a:ea typeface="페이퍼로지 7 Bold" pitchFamily="2" charset="-127"/>
              </a:rPr>
              <a:t>부산남고등학교</a:t>
            </a:r>
            <a:endParaRPr lang="ko-KR" altLang="en-US" sz="5400" dirty="0">
              <a:latin typeface="페이퍼로지 7 Bold" pitchFamily="2" charset="-127"/>
              <a:ea typeface="페이퍼로지 7 Bold" pitchFamily="2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4A38C22-FD7F-30B6-4527-EA5617481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955" y="1403303"/>
            <a:ext cx="6492088" cy="628208"/>
          </a:xfrm>
        </p:spPr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en-US" altLang="ko-KR" dirty="0">
                <a:latin typeface="페이퍼로지 5 Medium" pitchFamily="2" charset="-127"/>
                <a:ea typeface="페이퍼로지 5 Medium" pitchFamily="2" charset="-127"/>
              </a:rPr>
              <a:t>2026</a:t>
            </a:r>
            <a:r>
              <a:rPr lang="ko-KR" altLang="en-US" dirty="0">
                <a:latin typeface="페이퍼로지 5 Medium" pitchFamily="2" charset="-127"/>
                <a:ea typeface="페이퍼로지 5 Medium" pitchFamily="2" charset="-127"/>
              </a:rPr>
              <a:t>년 </a:t>
            </a:r>
            <a:r>
              <a:rPr lang="en-US" altLang="ko-KR" dirty="0">
                <a:latin typeface="페이퍼로지 5 Medium" pitchFamily="2" charset="-127"/>
                <a:ea typeface="페이퍼로지 5 Medium" pitchFamily="2" charset="-127"/>
              </a:rPr>
              <a:t>3</a:t>
            </a:r>
            <a:r>
              <a:rPr lang="ko-KR" altLang="en-US" dirty="0">
                <a:latin typeface="페이퍼로지 5 Medium" pitchFamily="2" charset="-127"/>
                <a:ea typeface="페이퍼로지 5 Medium" pitchFamily="2" charset="-127"/>
              </a:rPr>
              <a:t>월까지 부산 강서구로 이전 예정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9CFD45-ED19-5DD6-FD67-FCFE1AD55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1" y="2269927"/>
            <a:ext cx="7534275" cy="367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B9EF26-53B1-7E98-13F7-015B8652829A}"/>
              </a:ext>
            </a:extLst>
          </p:cNvPr>
          <p:cNvSpPr txBox="1"/>
          <p:nvPr/>
        </p:nvSpPr>
        <p:spPr>
          <a:xfrm>
            <a:off x="4355938" y="6182944"/>
            <a:ext cx="3480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자료</a:t>
            </a:r>
            <a:r>
              <a:rPr lang="en-US" altLang="ko-KR" sz="1400" dirty="0">
                <a:latin typeface="페이퍼로지 2 ExtraLight" pitchFamily="2" charset="-127"/>
                <a:ea typeface="페이퍼로지 2 ExtraLight" pitchFamily="2" charset="-127"/>
              </a:rPr>
              <a:t>: </a:t>
            </a:r>
            <a:r>
              <a:rPr lang="ko-KR" altLang="en-US" sz="1400" dirty="0" err="1">
                <a:latin typeface="페이퍼로지 2 ExtraLight" pitchFamily="2" charset="-127"/>
                <a:ea typeface="페이퍼로지 2 ExtraLight" pitchFamily="2" charset="-127"/>
              </a:rPr>
              <a:t>부산남고등학교</a:t>
            </a:r>
            <a:endParaRPr lang="ko-KR" altLang="en-US" sz="1400" dirty="0">
              <a:latin typeface="페이퍼로지 2 ExtraLight" pitchFamily="2" charset="-127"/>
              <a:ea typeface="페이퍼로지 2 Extra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4185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179566-C01A-6C97-4A51-BBE69DFB0D6F}"/>
              </a:ext>
            </a:extLst>
          </p:cNvPr>
          <p:cNvSpPr txBox="1"/>
          <p:nvPr/>
        </p:nvSpPr>
        <p:spPr>
          <a:xfrm>
            <a:off x="2497238" y="2921168"/>
            <a:ext cx="7197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페이퍼로지 8 ExtraBold" pitchFamily="2" charset="-127"/>
                <a:ea typeface="페이퍼로지 8 ExtraBold" pitchFamily="2" charset="-127"/>
              </a:rPr>
              <a:t>왜 </a:t>
            </a:r>
            <a:r>
              <a:rPr lang="ko-KR" altLang="en-US" sz="6000" dirty="0" err="1">
                <a:latin typeface="페이퍼로지 8 ExtraBold" pitchFamily="2" charset="-127"/>
                <a:ea typeface="페이퍼로지 8 ExtraBold" pitchFamily="2" charset="-127"/>
              </a:rPr>
              <a:t>부산남고등학교인가</a:t>
            </a:r>
            <a:r>
              <a:rPr lang="en-US" altLang="ko-KR" sz="6000" dirty="0">
                <a:latin typeface="페이퍼로지 8 ExtraBold" pitchFamily="2" charset="-127"/>
                <a:ea typeface="페이퍼로지 8 ExtraBold" pitchFamily="2" charset="-127"/>
              </a:rPr>
              <a:t>?</a:t>
            </a:r>
            <a:endParaRPr lang="ko-KR" altLang="en-US" sz="60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196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9695AE6-113A-EF62-4471-2EEECE02B0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5629077"/>
              </p:ext>
            </p:extLst>
          </p:nvPr>
        </p:nvGraphicFramePr>
        <p:xfrm>
          <a:off x="1301773" y="1388067"/>
          <a:ext cx="9588451" cy="4432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84B1BA4-696A-558A-8635-1E5ECAA73DAB}"/>
              </a:ext>
            </a:extLst>
          </p:cNvPr>
          <p:cNvSpPr txBox="1"/>
          <p:nvPr/>
        </p:nvSpPr>
        <p:spPr>
          <a:xfrm>
            <a:off x="4355937" y="6031601"/>
            <a:ext cx="3480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자료</a:t>
            </a:r>
            <a:r>
              <a:rPr lang="en-US" altLang="ko-KR" sz="1400" dirty="0">
                <a:latin typeface="페이퍼로지 2 ExtraLight" pitchFamily="2" charset="-127"/>
                <a:ea typeface="페이퍼로지 2 ExtraLight" pitchFamily="2" charset="-127"/>
              </a:rPr>
              <a:t>: </a:t>
            </a:r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한국관광 </a:t>
            </a:r>
            <a:r>
              <a:rPr lang="ko-KR" altLang="en-US" sz="1400" dirty="0" err="1">
                <a:latin typeface="페이퍼로지 2 ExtraLight" pitchFamily="2" charset="-127"/>
                <a:ea typeface="페이퍼로지 2 ExtraLight" pitchFamily="2" charset="-127"/>
              </a:rPr>
              <a:t>데이터랩</a:t>
            </a:r>
            <a:endParaRPr lang="ko-KR" altLang="en-US" sz="1400" dirty="0">
              <a:latin typeface="페이퍼로지 2 ExtraLight" pitchFamily="2" charset="-127"/>
              <a:ea typeface="페이퍼로지 2 ExtraLight" pitchFamily="2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F435410-60CE-8B9B-668F-5B0902BE8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6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5400" dirty="0">
                <a:latin typeface="페이퍼로지 7 Bold" pitchFamily="2" charset="-127"/>
                <a:ea typeface="페이퍼로지 7 Bold" pitchFamily="2" charset="-127"/>
              </a:rPr>
              <a:t>부산광역시 세대 수 변화율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AE53BE-8CD6-8298-5D00-6A2531A58B18}"/>
              </a:ext>
            </a:extLst>
          </p:cNvPr>
          <p:cNvSpPr txBox="1"/>
          <p:nvPr/>
        </p:nvSpPr>
        <p:spPr>
          <a:xfrm>
            <a:off x="4759123" y="1388067"/>
            <a:ext cx="2673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페이퍼로지 1 Thin" pitchFamily="2" charset="-127"/>
                <a:ea typeface="페이퍼로지 1 Thin" pitchFamily="2" charset="-127"/>
              </a:rPr>
              <a:t>(2015.01~2024.09 </a:t>
            </a:r>
            <a:r>
              <a:rPr lang="ko-KR" altLang="en-US" sz="1200" dirty="0">
                <a:latin typeface="페이퍼로지 1 Thin" pitchFamily="2" charset="-127"/>
                <a:ea typeface="페이퍼로지 1 Thin" pitchFamily="2" charset="-127"/>
              </a:rPr>
              <a:t>기준</a:t>
            </a:r>
            <a:r>
              <a:rPr lang="en-US" altLang="ko-KR" sz="1200" dirty="0">
                <a:latin typeface="페이퍼로지 1 Thin" pitchFamily="2" charset="-127"/>
                <a:ea typeface="페이퍼로지 1 Thin" pitchFamily="2" charset="-127"/>
              </a:rPr>
              <a:t>)</a:t>
            </a:r>
            <a:endParaRPr lang="ko-KR" altLang="en-US" sz="1200" dirty="0">
              <a:latin typeface="페이퍼로지 1 Thin" pitchFamily="2" charset="-127"/>
              <a:ea typeface="페이퍼로지 1 Thi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7324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D1C52-C95F-F186-6ED5-8CA1583CE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페이퍼로지 7 Bold" charset="-127"/>
                <a:ea typeface="페이퍼로지 7 Bold" charset="-127"/>
              </a:rPr>
              <a:t>소멸 위험 지수 </a:t>
            </a:r>
            <a:r>
              <a:rPr lang="en-US" altLang="ko-KR" dirty="0">
                <a:latin typeface="페이퍼로지 7 Bold" charset="-127"/>
                <a:ea typeface="페이퍼로지 7 Bold" charset="-127"/>
              </a:rPr>
              <a:t>1</a:t>
            </a:r>
            <a:r>
              <a:rPr lang="ko-KR" altLang="en-US" dirty="0">
                <a:latin typeface="페이퍼로지 7 Bold" charset="-127"/>
                <a:ea typeface="페이퍼로지 7 Bold" charset="-127"/>
              </a:rPr>
              <a:t>위</a:t>
            </a:r>
            <a:r>
              <a:rPr lang="en-US" altLang="ko-KR" dirty="0">
                <a:latin typeface="페이퍼로지 7 Bold" charset="-127"/>
                <a:ea typeface="페이퍼로지 7 Bold" charset="-127"/>
              </a:rPr>
              <a:t>,</a:t>
            </a:r>
            <a:r>
              <a:rPr lang="ko-KR" altLang="en-US" dirty="0">
                <a:latin typeface="페이퍼로지 7 Bold" charset="-127"/>
                <a:ea typeface="페이퍼로지 7 Bold" charset="-127"/>
              </a:rPr>
              <a:t> 부산 영도구</a:t>
            </a:r>
          </a:p>
        </p:txBody>
      </p:sp>
      <p:pic>
        <p:nvPicPr>
          <p:cNvPr id="3074" name="Picture 2" descr="확대이미지">
            <a:extLst>
              <a:ext uri="{FF2B5EF4-FFF2-40B4-BE49-F238E27FC236}">
                <a16:creationId xmlns:a16="http://schemas.microsoft.com/office/drawing/2014/main" id="{DA5983BD-67F4-0DF3-D261-9893918CC0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403" y="1833604"/>
            <a:ext cx="821919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ED4A92-5844-0140-FB75-8DF8CA93BD07}"/>
              </a:ext>
            </a:extLst>
          </p:cNvPr>
          <p:cNvSpPr txBox="1"/>
          <p:nvPr/>
        </p:nvSpPr>
        <p:spPr>
          <a:xfrm>
            <a:off x="4156948" y="6057984"/>
            <a:ext cx="84137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https://cdn.channelpnu.pusan.ac.kr/news/photo/201712/6955_6494_594.jpg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283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A121AF-E5B9-97D1-31AC-54C62BFA9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1" y="1366983"/>
            <a:ext cx="9448800" cy="406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B56018-B01B-0C9B-28CC-EE0D2A61AD1E}"/>
              </a:ext>
            </a:extLst>
          </p:cNvPr>
          <p:cNvSpPr txBox="1"/>
          <p:nvPr/>
        </p:nvSpPr>
        <p:spPr>
          <a:xfrm>
            <a:off x="4136018" y="5907198"/>
            <a:ext cx="3480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자료</a:t>
            </a:r>
            <a:r>
              <a:rPr lang="en-US" altLang="ko-KR" sz="1400" dirty="0">
                <a:latin typeface="페이퍼로지 2 ExtraLight" pitchFamily="2" charset="-127"/>
                <a:ea typeface="페이퍼로지 2 ExtraLight" pitchFamily="2" charset="-127"/>
              </a:rPr>
              <a:t>:</a:t>
            </a:r>
            <a:endParaRPr lang="ko-KR" altLang="en-US" sz="1400" dirty="0">
              <a:latin typeface="페이퍼로지 2 ExtraLight" pitchFamily="2" charset="-127"/>
              <a:ea typeface="페이퍼로지 2 Extra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0863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17BD00E-F452-3E6B-11BC-EB0DD2E87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6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5400" dirty="0">
                <a:latin typeface="페이퍼로지 7 Bold" pitchFamily="2" charset="-127"/>
                <a:ea typeface="페이퍼로지 7 Bold" pitchFamily="2" charset="-127"/>
              </a:rPr>
              <a:t>부산광역시 외부인 소비 비율 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C4CBC623-AFF5-DD5E-C571-1385B328B8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6059008"/>
              </p:ext>
            </p:extLst>
          </p:nvPr>
        </p:nvGraphicFramePr>
        <p:xfrm>
          <a:off x="2615235" y="1836854"/>
          <a:ext cx="6961529" cy="4124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5567A8-A366-C821-2230-A208378A1930}"/>
              </a:ext>
            </a:extLst>
          </p:cNvPr>
          <p:cNvSpPr txBox="1"/>
          <p:nvPr/>
        </p:nvSpPr>
        <p:spPr>
          <a:xfrm>
            <a:off x="4355938" y="6176807"/>
            <a:ext cx="3480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자료</a:t>
            </a:r>
            <a:r>
              <a:rPr lang="en-US" altLang="ko-KR" sz="1400" dirty="0">
                <a:latin typeface="페이퍼로지 2 ExtraLight" pitchFamily="2" charset="-127"/>
                <a:ea typeface="페이퍼로지 2 ExtraLight" pitchFamily="2" charset="-127"/>
              </a:rPr>
              <a:t>: </a:t>
            </a:r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삼성카드</a:t>
            </a:r>
          </a:p>
        </p:txBody>
      </p:sp>
    </p:spTree>
    <p:extLst>
      <p:ext uri="{BB962C8B-B14F-4D97-AF65-F5344CB8AC3E}">
        <p14:creationId xmlns:p14="http://schemas.microsoft.com/office/powerpoint/2010/main" val="3238766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917E84-2B30-9E24-B888-D052F9165185}"/>
              </a:ext>
            </a:extLst>
          </p:cNvPr>
          <p:cNvSpPr txBox="1"/>
          <p:nvPr/>
        </p:nvSpPr>
        <p:spPr>
          <a:xfrm>
            <a:off x="1898730" y="2921168"/>
            <a:ext cx="8394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페이퍼로지 7 Bold" pitchFamily="2" charset="-127"/>
                <a:ea typeface="페이퍼로지 7 Bold" pitchFamily="2" charset="-127"/>
              </a:rPr>
              <a:t>관광객마저 줄어든다면</a:t>
            </a:r>
            <a:r>
              <a:rPr lang="en-US" altLang="ko-KR" sz="6000" dirty="0">
                <a:latin typeface="페이퍼로지 7 Bold" pitchFamily="2" charset="-127"/>
                <a:ea typeface="페이퍼로지 7 Bold" pitchFamily="2" charset="-127"/>
              </a:rPr>
              <a:t>?</a:t>
            </a:r>
            <a:endParaRPr lang="ko-KR" altLang="en-US" sz="6000" dirty="0">
              <a:latin typeface="페이퍼로지 7 Bold" pitchFamily="2" charset="-127"/>
              <a:ea typeface="페이퍼로지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935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Ocean view office ideas - Corporate Design Choice">
            <a:extLst>
              <a:ext uri="{FF2B5EF4-FFF2-40B4-BE49-F238E27FC236}">
                <a16:creationId xmlns:a16="http://schemas.microsoft.com/office/drawing/2014/main" id="{14732A99-EA47-818A-8AC9-8C21D8E052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9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6E27C7-5F2D-929F-4F98-AE754209F285}"/>
              </a:ext>
            </a:extLst>
          </p:cNvPr>
          <p:cNvSpPr/>
          <p:nvPr/>
        </p:nvSpPr>
        <p:spPr>
          <a:xfrm>
            <a:off x="285508" y="6044651"/>
            <a:ext cx="321509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4000" b="1" cap="none" spc="0" dirty="0">
                <a:ln w="0"/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64000">
                      <a:srgbClr val="A8145E"/>
                    </a:gs>
                    <a:gs pos="100000">
                      <a:srgbClr val="F21A7C"/>
                    </a:gs>
                  </a:gsLst>
                  <a:lin ang="5400000" scaled="1"/>
                  <a:tileRect/>
                </a:gradFill>
                <a:latin typeface="페이퍼로지 9 Black" pitchFamily="2" charset="-127"/>
                <a:ea typeface="페이퍼로지 9 Black" pitchFamily="2" charset="-127"/>
              </a:rPr>
              <a:t>DIVE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96589-753B-4977-F73E-414D42E55194}"/>
              </a:ext>
            </a:extLst>
          </p:cNvPr>
          <p:cNvSpPr txBox="1"/>
          <p:nvPr/>
        </p:nvSpPr>
        <p:spPr>
          <a:xfrm>
            <a:off x="3167604" y="646142"/>
            <a:ext cx="86925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페이퍼로지 9 Black" pitchFamily="2" charset="-127"/>
                <a:ea typeface="페이퍼로지 9 Black" pitchFamily="2" charset="-127"/>
              </a:rPr>
              <a:t>ReBuScape</a:t>
            </a:r>
            <a:endParaRPr lang="en-US" altLang="ko-KR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페이퍼로지 9 Black" pitchFamily="2" charset="-127"/>
              <a:ea typeface="페이퍼로지 9 Black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B2166E-76C2-2747-007E-BEC00E216404}"/>
              </a:ext>
            </a:extLst>
          </p:cNvPr>
          <p:cNvSpPr txBox="1"/>
          <p:nvPr/>
        </p:nvSpPr>
        <p:spPr>
          <a:xfrm>
            <a:off x="10424930" y="3429000"/>
            <a:ext cx="1435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페이퍼로지 7 Bold" pitchFamily="2" charset="-127"/>
                <a:ea typeface="페이퍼로지 7 Bold" pitchFamily="2" charset="-127"/>
              </a:rPr>
              <a:t>후견지명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DBB8FD-52C6-155F-581B-CFD2733C8664}"/>
              </a:ext>
            </a:extLst>
          </p:cNvPr>
          <p:cNvSpPr txBox="1"/>
          <p:nvPr/>
        </p:nvSpPr>
        <p:spPr>
          <a:xfrm>
            <a:off x="5910803" y="2277169"/>
            <a:ext cx="5949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atin typeface="페이퍼로지 5 Medium" pitchFamily="2" charset="-127"/>
                <a:ea typeface="페이퍼로지 5 Medium" pitchFamily="2" charset="-127"/>
              </a:rPr>
              <a:t>새로운 풍경에서 재탄생한 부산 워케이션 혁신</a:t>
            </a:r>
          </a:p>
        </p:txBody>
      </p:sp>
    </p:spTree>
    <p:extLst>
      <p:ext uri="{BB962C8B-B14F-4D97-AF65-F5344CB8AC3E}">
        <p14:creationId xmlns:p14="http://schemas.microsoft.com/office/powerpoint/2010/main" val="2856479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9EA38A-65F9-2364-549A-390FC9A9AA43}"/>
              </a:ext>
            </a:extLst>
          </p:cNvPr>
          <p:cNvSpPr txBox="1"/>
          <p:nvPr/>
        </p:nvSpPr>
        <p:spPr>
          <a:xfrm>
            <a:off x="1605022" y="2136338"/>
            <a:ext cx="89819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dirty="0">
                <a:latin typeface="페이퍼로지 8 ExtraBold" pitchFamily="2" charset="-127"/>
                <a:ea typeface="페이퍼로지 8 ExtraBold" pitchFamily="2" charset="-127"/>
              </a:rPr>
              <a:t>워케이션 인프라 유치를 통한</a:t>
            </a:r>
            <a:endParaRPr lang="en-US" altLang="ko-KR" sz="6000" dirty="0">
              <a:latin typeface="페이퍼로지 8 ExtraBold" pitchFamily="2" charset="-127"/>
              <a:ea typeface="페이퍼로지 8 ExtraBold" pitchFamily="2" charset="-127"/>
            </a:endParaRPr>
          </a:p>
          <a:p>
            <a:pPr algn="ctr"/>
            <a:r>
              <a:rPr lang="ko-KR" altLang="en-US" sz="7200" dirty="0">
                <a:effectLst>
                  <a:outerShdw blurRad="762000" dist="38100" dir="2700000" algn="tl" rotWithShape="0">
                    <a:srgbClr val="0070C0">
                      <a:alpha val="40000"/>
                    </a:srgbClr>
                  </a:outerShdw>
                </a:effectLst>
                <a:latin typeface="페이퍼로지 8 ExtraBold" pitchFamily="2" charset="-127"/>
                <a:ea typeface="페이퍼로지 8 ExtraBold" pitchFamily="2" charset="-127"/>
              </a:rPr>
              <a:t>관광객 유입</a:t>
            </a:r>
          </a:p>
        </p:txBody>
      </p:sp>
    </p:spTree>
    <p:extLst>
      <p:ext uri="{BB962C8B-B14F-4D97-AF65-F5344CB8AC3E}">
        <p14:creationId xmlns:p14="http://schemas.microsoft.com/office/powerpoint/2010/main" val="53893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71F0150-E851-FB72-B753-402F50D49A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2" t="6320" r="1"/>
          <a:stretch/>
        </p:blipFill>
        <p:spPr>
          <a:xfrm>
            <a:off x="856914" y="1522922"/>
            <a:ext cx="10478169" cy="4458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85C2D4-4E57-8C10-3664-1A6F95A719F3}"/>
              </a:ext>
            </a:extLst>
          </p:cNvPr>
          <p:cNvSpPr txBox="1"/>
          <p:nvPr/>
        </p:nvSpPr>
        <p:spPr>
          <a:xfrm>
            <a:off x="4355938" y="6147348"/>
            <a:ext cx="3480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자료</a:t>
            </a:r>
            <a:r>
              <a:rPr lang="en-US" altLang="ko-KR" sz="1400" dirty="0">
                <a:latin typeface="페이퍼로지 2 ExtraLight" pitchFamily="2" charset="-127"/>
                <a:ea typeface="페이퍼로지 2 ExtraLight" pitchFamily="2" charset="-127"/>
              </a:rPr>
              <a:t>: </a:t>
            </a:r>
            <a:r>
              <a:rPr lang="ko-KR" altLang="en-US" sz="1400" dirty="0" err="1">
                <a:latin typeface="페이퍼로지 2 ExtraLight" pitchFamily="2" charset="-127"/>
                <a:ea typeface="페이퍼로지 2 ExtraLight" pitchFamily="2" charset="-127"/>
              </a:rPr>
              <a:t>롯데멤버스</a:t>
            </a:r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 소비자 의견 조사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F005D4-393C-6095-FC86-E6C8885A0056}"/>
              </a:ext>
            </a:extLst>
          </p:cNvPr>
          <p:cNvSpPr txBox="1"/>
          <p:nvPr/>
        </p:nvSpPr>
        <p:spPr>
          <a:xfrm>
            <a:off x="2497237" y="433653"/>
            <a:ext cx="7197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페이퍼로지 7 Bold" pitchFamily="2" charset="-127"/>
                <a:ea typeface="페이퍼로지 7 Bold" pitchFamily="2" charset="-127"/>
              </a:rPr>
              <a:t>부산하면</a:t>
            </a:r>
            <a:r>
              <a:rPr lang="en-US" altLang="ko-KR" sz="5400" dirty="0">
                <a:latin typeface="페이퍼로지 7 Bold" pitchFamily="2" charset="-127"/>
                <a:ea typeface="페이퍼로지 7 Bold" pitchFamily="2" charset="-127"/>
              </a:rPr>
              <a:t>?</a:t>
            </a:r>
            <a:endParaRPr lang="ko-KR" altLang="en-US" sz="5400" dirty="0">
              <a:latin typeface="페이퍼로지 7 Bold" pitchFamily="2" charset="-127"/>
              <a:ea typeface="페이퍼로지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5918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F2E3338-3377-2B30-6833-0221254D59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56ADF7-F83B-87D0-2214-40AD258B9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19565"/>
            <a:ext cx="5963856" cy="441498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ko-KR" altLang="en-US" sz="3200" dirty="0" err="1">
                <a:latin typeface="페이퍼로지 7 Bold" charset="-127"/>
                <a:ea typeface="페이퍼로지 7 Bold" charset="-127"/>
              </a:rPr>
              <a:t>오션뷰</a:t>
            </a:r>
            <a:r>
              <a:rPr lang="ko-KR" altLang="en-US" sz="3200" dirty="0">
                <a:latin typeface="페이퍼로지 7 Bold" charset="-127"/>
                <a:ea typeface="페이퍼로지 7 Bold" charset="-127"/>
              </a:rPr>
              <a:t> 워크 </a:t>
            </a:r>
            <a:r>
              <a:rPr lang="ko-KR" altLang="en-US" sz="3200" dirty="0" err="1">
                <a:latin typeface="페이퍼로지 7 Bold" charset="-127"/>
                <a:ea typeface="페이퍼로지 7 Bold" charset="-127"/>
              </a:rPr>
              <a:t>플레이스</a:t>
            </a:r>
            <a:r>
              <a:rPr lang="ko-KR" altLang="en-US" sz="3200" dirty="0">
                <a:latin typeface="페이퍼로지 7 Bold" charset="-127"/>
                <a:ea typeface="페이퍼로지 7 Bold" charset="-127"/>
              </a:rPr>
              <a:t> 조성</a:t>
            </a:r>
            <a:endParaRPr lang="en-US" altLang="ko-KR" sz="3200" dirty="0">
              <a:latin typeface="페이퍼로지 7 Bold" charset="-127"/>
              <a:ea typeface="페이퍼로지 7 Bold" charset="-127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ko-KR" altLang="en-US" sz="3200" dirty="0">
                <a:latin typeface="페이퍼로지 7 Bold" charset="-127"/>
                <a:ea typeface="페이퍼로지 7 Bold" charset="-127"/>
              </a:rPr>
              <a:t> 기숙사 건물을 숙박시설로</a:t>
            </a:r>
            <a:endParaRPr lang="en-US" altLang="ko-KR" sz="3200" dirty="0">
              <a:latin typeface="페이퍼로지 7 Bold" charset="-127"/>
              <a:ea typeface="페이퍼로지 7 Bold" charset="-127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ko-KR" altLang="en-US" sz="3200" dirty="0">
                <a:latin typeface="페이퍼로지 7 Bold" charset="-127"/>
                <a:ea typeface="페이퍼로지 7 Bold" charset="-127"/>
              </a:rPr>
              <a:t>식당을 카페로</a:t>
            </a:r>
            <a:r>
              <a:rPr lang="en-US" altLang="ko-KR" sz="3200" dirty="0">
                <a:latin typeface="페이퍼로지 7 Bold" charset="-127"/>
                <a:ea typeface="페이퍼로지 7 Bold" charset="-127"/>
              </a:rPr>
              <a:t> 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ko-KR" altLang="en-US" sz="3200" dirty="0">
                <a:latin typeface="페이퍼로지 7 Bold" charset="-127"/>
                <a:ea typeface="페이퍼로지 7 Bold" charset="-127"/>
              </a:rPr>
              <a:t>고속 와이파이 </a:t>
            </a:r>
            <a:r>
              <a:rPr lang="ko-KR" altLang="en-US" sz="3200" dirty="0">
                <a:latin typeface="페이퍼로지 5 Medium" pitchFamily="2" charset="-127"/>
                <a:ea typeface="페이퍼로지 5 Medium" pitchFamily="2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4DC3A4-9EAC-793C-B2DC-CC604EBC93BD}"/>
              </a:ext>
            </a:extLst>
          </p:cNvPr>
          <p:cNvSpPr/>
          <p:nvPr/>
        </p:nvSpPr>
        <p:spPr>
          <a:xfrm>
            <a:off x="10457499" y="6359415"/>
            <a:ext cx="17460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000" b="1" cap="none" spc="0" dirty="0">
                <a:ln w="0"/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64000">
                      <a:srgbClr val="A8145E"/>
                    </a:gs>
                    <a:gs pos="100000">
                      <a:srgbClr val="F21A7C"/>
                    </a:gs>
                  </a:gsLst>
                  <a:lin ang="5400000" scaled="1"/>
                  <a:tileRect/>
                </a:gradFill>
                <a:latin typeface="페이퍼로지 9 Black" pitchFamily="2" charset="-127"/>
                <a:ea typeface="페이퍼로지 9 Black" pitchFamily="2" charset="-127"/>
              </a:rPr>
              <a:t>DIVE 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9EA83-AAEC-89F3-2FF9-676CB741F324}"/>
              </a:ext>
            </a:extLst>
          </p:cNvPr>
          <p:cNvSpPr txBox="1"/>
          <p:nvPr/>
        </p:nvSpPr>
        <p:spPr>
          <a:xfrm>
            <a:off x="1938219" y="415633"/>
            <a:ext cx="4544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페이퍼로지 7 Bold" charset="-127"/>
                <a:ea typeface="페이퍼로지 7 Bold" charset="-127"/>
              </a:rPr>
              <a:t>IDEA</a:t>
            </a:r>
            <a:r>
              <a:rPr lang="ko-KR" altLang="en-US" sz="5400" dirty="0">
                <a:latin typeface="페이퍼로지 7 Bold" charset="-127"/>
                <a:ea typeface="페이퍼로지 7 Bold" charset="-127"/>
              </a:rPr>
              <a:t> </a:t>
            </a:r>
            <a:endParaRPr lang="en-US" altLang="ko-KR" sz="5400" dirty="0">
              <a:latin typeface="페이퍼로지 7 Bold" charset="-127"/>
              <a:ea typeface="페이퍼로지 7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166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325ADB7-26C0-FAC9-3DA7-ED349C314A38}"/>
              </a:ext>
            </a:extLst>
          </p:cNvPr>
          <p:cNvSpPr txBox="1"/>
          <p:nvPr/>
        </p:nvSpPr>
        <p:spPr>
          <a:xfrm>
            <a:off x="396931" y="520860"/>
            <a:ext cx="35109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페이퍼로지 7 Bold" pitchFamily="2" charset="-127"/>
                <a:ea typeface="페이퍼로지 7 Bold" pitchFamily="2" charset="-127"/>
              </a:rPr>
              <a:t>영도구가 매력적인 이유</a:t>
            </a:r>
            <a:endParaRPr lang="en-US" altLang="ko-KR" sz="5400" dirty="0">
              <a:latin typeface="페이퍼로지 7 Bold" pitchFamily="2" charset="-127"/>
              <a:ea typeface="페이퍼로지 7 Bold" pitchFamily="2" charset="-127"/>
            </a:endParaRPr>
          </a:p>
          <a:p>
            <a:r>
              <a:rPr lang="en-US" altLang="ko-KR" sz="5400" dirty="0"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ko-KR" altLang="en-US" sz="5400" dirty="0">
                <a:latin typeface="페이퍼로지 7 Bold" pitchFamily="2" charset="-127"/>
                <a:ea typeface="페이퍼로지 7 Bold" pitchFamily="2" charset="-127"/>
              </a:rPr>
              <a:t>다양한 관광명소</a:t>
            </a:r>
            <a:endParaRPr lang="en-US" altLang="ko-KR" sz="5400" dirty="0">
              <a:latin typeface="페이퍼로지 7 Bold" pitchFamily="2" charset="-127"/>
              <a:ea typeface="페이퍼로지 7 Bold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DF404B2-1421-EBD6-F1B6-DD38D3339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389" y="520860"/>
            <a:ext cx="7368608" cy="50465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67D371-11DA-19BB-F1D5-73705AE72279}"/>
              </a:ext>
            </a:extLst>
          </p:cNvPr>
          <p:cNvSpPr txBox="1"/>
          <p:nvPr/>
        </p:nvSpPr>
        <p:spPr>
          <a:xfrm>
            <a:off x="6250632" y="5719956"/>
            <a:ext cx="3480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자료</a:t>
            </a:r>
            <a:r>
              <a:rPr lang="en-US" altLang="ko-KR" sz="1400" dirty="0">
                <a:latin typeface="페이퍼로지 2 ExtraLight" pitchFamily="2" charset="-127"/>
                <a:ea typeface="페이퍼로지 2 ExtraLight" pitchFamily="2" charset="-127"/>
              </a:rPr>
              <a:t>: </a:t>
            </a:r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영도구청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4BA04AE-D998-B214-39BE-0F7D24FB300D}"/>
              </a:ext>
            </a:extLst>
          </p:cNvPr>
          <p:cNvGrpSpPr/>
          <p:nvPr/>
        </p:nvGrpSpPr>
        <p:grpSpPr>
          <a:xfrm>
            <a:off x="7207170" y="2582600"/>
            <a:ext cx="1898248" cy="1200873"/>
            <a:chOff x="8711879" y="4803494"/>
            <a:chExt cx="1898248" cy="1200873"/>
          </a:xfrm>
        </p:grpSpPr>
        <p:pic>
          <p:nvPicPr>
            <p:cNvPr id="17" name="그래픽 16" descr="표식 단색으로 채워진">
              <a:extLst>
                <a:ext uri="{FF2B5EF4-FFF2-40B4-BE49-F238E27FC236}">
                  <a16:creationId xmlns:a16="http://schemas.microsoft.com/office/drawing/2014/main" id="{589546EF-3096-4545-F08A-BB650CB2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03803" y="5089967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2435DB-EA89-C638-B499-AD554FFC0CC2}"/>
                </a:ext>
              </a:extLst>
            </p:cNvPr>
            <p:cNvSpPr txBox="1"/>
            <p:nvPr/>
          </p:nvSpPr>
          <p:spPr>
            <a:xfrm>
              <a:off x="8711879" y="4803494"/>
              <a:ext cx="1898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페이퍼로지 6 SemiBold" pitchFamily="2" charset="-127"/>
                  <a:ea typeface="페이퍼로지 6 SemiBold" pitchFamily="2" charset="-127"/>
                </a:rPr>
                <a:t>부산남고등학교</a:t>
              </a:r>
              <a:endParaRPr lang="ko-KR" altLang="en-US" dirty="0"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3001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A4EBB3-2DB0-47D9-15FF-2E7B15B353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9"/>
          <a:stretch/>
        </p:blipFill>
        <p:spPr>
          <a:xfrm>
            <a:off x="-240146" y="-4614"/>
            <a:ext cx="12191999" cy="686261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1A3519-ACA8-BAE5-F076-8C28DB799029}"/>
              </a:ext>
            </a:extLst>
          </p:cNvPr>
          <p:cNvGrpSpPr/>
          <p:nvPr/>
        </p:nvGrpSpPr>
        <p:grpSpPr>
          <a:xfrm>
            <a:off x="8711879" y="4803494"/>
            <a:ext cx="1898248" cy="1200873"/>
            <a:chOff x="8711879" y="4803494"/>
            <a:chExt cx="1898248" cy="1200873"/>
          </a:xfrm>
        </p:grpSpPr>
        <p:pic>
          <p:nvPicPr>
            <p:cNvPr id="7" name="그래픽 6" descr="표식 단색으로 채워진">
              <a:extLst>
                <a:ext uri="{FF2B5EF4-FFF2-40B4-BE49-F238E27FC236}">
                  <a16:creationId xmlns:a16="http://schemas.microsoft.com/office/drawing/2014/main" id="{1A3038AF-1E20-50C7-7DBC-F47DA031D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03803" y="5089967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F9AA37-B669-09FB-E5A1-CD919EED4A30}"/>
                </a:ext>
              </a:extLst>
            </p:cNvPr>
            <p:cNvSpPr txBox="1"/>
            <p:nvPr/>
          </p:nvSpPr>
          <p:spPr>
            <a:xfrm>
              <a:off x="8711879" y="4803494"/>
              <a:ext cx="1898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rgbClr val="FF0000"/>
                  </a:solidFill>
                  <a:latin typeface="페이퍼로지 6 SemiBold" pitchFamily="2" charset="-127"/>
                  <a:ea typeface="페이퍼로지 6 SemiBold" pitchFamily="2" charset="-127"/>
                </a:rPr>
                <a:t>부산남고등학교</a:t>
              </a:r>
              <a:endParaRPr lang="ko-KR" altLang="en-US" dirty="0">
                <a:solidFill>
                  <a:srgbClr val="FF0000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BD0709F-BA43-7C6C-5402-B44BA86BCC84}"/>
              </a:ext>
            </a:extLst>
          </p:cNvPr>
          <p:cNvGrpSpPr/>
          <p:nvPr/>
        </p:nvGrpSpPr>
        <p:grpSpPr>
          <a:xfrm>
            <a:off x="1537204" y="1543797"/>
            <a:ext cx="1898248" cy="1242162"/>
            <a:chOff x="3642167" y="4845064"/>
            <a:chExt cx="1898248" cy="1242162"/>
          </a:xfrm>
        </p:grpSpPr>
        <p:pic>
          <p:nvPicPr>
            <p:cNvPr id="17" name="그래픽 16" descr="표식 단색으로 채워진">
              <a:extLst>
                <a:ext uri="{FF2B5EF4-FFF2-40B4-BE49-F238E27FC236}">
                  <a16:creationId xmlns:a16="http://schemas.microsoft.com/office/drawing/2014/main" id="{727D2172-3BB1-993F-DCAE-E65F5ABBE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33150" y="5172826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DDC401-D3B1-B384-56E6-5832655884D3}"/>
                </a:ext>
              </a:extLst>
            </p:cNvPr>
            <p:cNvSpPr txBox="1"/>
            <p:nvPr/>
          </p:nvSpPr>
          <p:spPr>
            <a:xfrm>
              <a:off x="3642167" y="4845064"/>
              <a:ext cx="1898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페이퍼로지 6 SemiBold" pitchFamily="2" charset="-127"/>
                  <a:ea typeface="페이퍼로지 6 SemiBold" pitchFamily="2" charset="-127"/>
                </a:rPr>
                <a:t>흰여울문화마을</a:t>
              </a:r>
              <a:endParaRPr lang="ko-KR" altLang="en-US" dirty="0"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ECE398-1B59-D0B1-C711-86C6ACD9EE28}"/>
              </a:ext>
            </a:extLst>
          </p:cNvPr>
          <p:cNvGrpSpPr/>
          <p:nvPr/>
        </p:nvGrpSpPr>
        <p:grpSpPr>
          <a:xfrm>
            <a:off x="432673" y="715083"/>
            <a:ext cx="1898248" cy="1283732"/>
            <a:chOff x="3417312" y="4803494"/>
            <a:chExt cx="1898248" cy="1283732"/>
          </a:xfrm>
        </p:grpSpPr>
        <p:pic>
          <p:nvPicPr>
            <p:cNvPr id="20" name="그래픽 19" descr="표식 단색으로 채워진">
              <a:extLst>
                <a:ext uri="{FF2B5EF4-FFF2-40B4-BE49-F238E27FC236}">
                  <a16:creationId xmlns:a16="http://schemas.microsoft.com/office/drawing/2014/main" id="{9C77E278-77BC-AC72-FAEB-93457CFF2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33150" y="5172826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B3EECC-4F17-323E-DAE3-6971CDABE5C2}"/>
                </a:ext>
              </a:extLst>
            </p:cNvPr>
            <p:cNvSpPr txBox="1"/>
            <p:nvPr/>
          </p:nvSpPr>
          <p:spPr>
            <a:xfrm>
              <a:off x="3417312" y="4803494"/>
              <a:ext cx="1898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err="1">
                  <a:latin typeface="페이퍼로지 6 SemiBold" pitchFamily="2" charset="-127"/>
                  <a:ea typeface="페이퍼로지 6 SemiBold" pitchFamily="2" charset="-127"/>
                </a:rPr>
                <a:t>절영</a:t>
              </a:r>
              <a:r>
                <a:rPr lang="ko-KR" altLang="en-US" dirty="0">
                  <a:latin typeface="페이퍼로지 6 SemiBold" pitchFamily="2" charset="-127"/>
                  <a:ea typeface="페이퍼로지 6 SemiBold" pitchFamily="2" charset="-127"/>
                </a:rPr>
                <a:t> </a:t>
              </a:r>
              <a:r>
                <a:rPr lang="ko-KR" altLang="en-US" dirty="0" err="1">
                  <a:latin typeface="페이퍼로지 6 SemiBold" pitchFamily="2" charset="-127"/>
                  <a:ea typeface="페이퍼로지 6 SemiBold" pitchFamily="2" charset="-127"/>
                </a:rPr>
                <a:t>해안산책로</a:t>
              </a:r>
              <a:endParaRPr lang="ko-KR" altLang="en-US" dirty="0"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3B423C-2BA1-9047-9598-1CF17E3F972D}"/>
              </a:ext>
            </a:extLst>
          </p:cNvPr>
          <p:cNvGrpSpPr/>
          <p:nvPr/>
        </p:nvGrpSpPr>
        <p:grpSpPr>
          <a:xfrm>
            <a:off x="4734597" y="4106807"/>
            <a:ext cx="1898248" cy="1218419"/>
            <a:chOff x="3341226" y="4868807"/>
            <a:chExt cx="1898248" cy="1218419"/>
          </a:xfrm>
        </p:grpSpPr>
        <p:pic>
          <p:nvPicPr>
            <p:cNvPr id="23" name="그래픽 22" descr="표식 단색으로 채워진">
              <a:extLst>
                <a:ext uri="{FF2B5EF4-FFF2-40B4-BE49-F238E27FC236}">
                  <a16:creationId xmlns:a16="http://schemas.microsoft.com/office/drawing/2014/main" id="{C909E024-6622-C67F-B7FD-0BF2C3944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33150" y="5172826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BB7670-FA4F-C855-9F7E-C0B9D7B7D58C}"/>
                </a:ext>
              </a:extLst>
            </p:cNvPr>
            <p:cNvSpPr txBox="1"/>
            <p:nvPr/>
          </p:nvSpPr>
          <p:spPr>
            <a:xfrm>
              <a:off x="3341226" y="4868807"/>
              <a:ext cx="1898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페이퍼로지 6 SemiBold" pitchFamily="2" charset="-127"/>
                  <a:ea typeface="페이퍼로지 6 SemiBold" pitchFamily="2" charset="-127"/>
                </a:rPr>
                <a:t>영도하늘전망대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E85CF6-2447-3F3F-7E74-668828C4599B}"/>
              </a:ext>
            </a:extLst>
          </p:cNvPr>
          <p:cNvGrpSpPr/>
          <p:nvPr/>
        </p:nvGrpSpPr>
        <p:grpSpPr>
          <a:xfrm>
            <a:off x="7151778" y="5292569"/>
            <a:ext cx="2210763" cy="1101570"/>
            <a:chOff x="2536787" y="4985656"/>
            <a:chExt cx="2210763" cy="1101570"/>
          </a:xfrm>
        </p:grpSpPr>
        <p:pic>
          <p:nvPicPr>
            <p:cNvPr id="26" name="그래픽 25" descr="표식 단색으로 채워진">
              <a:extLst>
                <a:ext uri="{FF2B5EF4-FFF2-40B4-BE49-F238E27FC236}">
                  <a16:creationId xmlns:a16="http://schemas.microsoft.com/office/drawing/2014/main" id="{E2F0993A-A916-150C-53B1-243F7985E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33150" y="5172826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4F431E-46FB-CB76-D916-5698E8EA28A5}"/>
                </a:ext>
              </a:extLst>
            </p:cNvPr>
            <p:cNvSpPr txBox="1"/>
            <p:nvPr/>
          </p:nvSpPr>
          <p:spPr>
            <a:xfrm>
              <a:off x="2536787" y="4985656"/>
              <a:ext cx="1898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페이퍼로지 6 SemiBold" pitchFamily="2" charset="-127"/>
                  <a:ea typeface="페이퍼로지 6 SemiBold" pitchFamily="2" charset="-127"/>
                </a:rPr>
                <a:t>중리노을전망대</a:t>
              </a:r>
              <a:endParaRPr lang="ko-KR" altLang="en-US" dirty="0"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FF2177-C660-AD64-6031-37DAE7A4C006}"/>
              </a:ext>
            </a:extLst>
          </p:cNvPr>
          <p:cNvSpPr/>
          <p:nvPr/>
        </p:nvSpPr>
        <p:spPr>
          <a:xfrm>
            <a:off x="92921" y="6394139"/>
            <a:ext cx="17460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000" b="1" cap="none" spc="0" dirty="0">
                <a:ln w="0"/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64000">
                      <a:srgbClr val="A8145E"/>
                    </a:gs>
                    <a:gs pos="100000">
                      <a:srgbClr val="F21A7C"/>
                    </a:gs>
                  </a:gsLst>
                  <a:lin ang="5400000" scaled="1"/>
                  <a:tileRect/>
                </a:gradFill>
                <a:latin typeface="페이퍼로지 9 Black" pitchFamily="2" charset="-127"/>
                <a:ea typeface="페이퍼로지 9 Black" pitchFamily="2" charset="-127"/>
              </a:rPr>
              <a:t>DIVE 2024</a:t>
            </a:r>
          </a:p>
        </p:txBody>
      </p:sp>
      <p:pic>
        <p:nvPicPr>
          <p:cNvPr id="1026" name="Picture 2" descr="관광명소&gt;영도8경 | 영도구 문화관광">
            <a:extLst>
              <a:ext uri="{FF2B5EF4-FFF2-40B4-BE49-F238E27FC236}">
                <a16:creationId xmlns:a16="http://schemas.microsoft.com/office/drawing/2014/main" id="{B9D25B7B-E80A-FA82-01DA-31752A4E3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511" y="230920"/>
            <a:ext cx="8146948" cy="259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65DB3-4C74-3381-7172-7BBE1F35CA82}"/>
              </a:ext>
            </a:extLst>
          </p:cNvPr>
          <p:cNvSpPr txBox="1"/>
          <p:nvPr/>
        </p:nvSpPr>
        <p:spPr>
          <a:xfrm>
            <a:off x="7982116" y="6571802"/>
            <a:ext cx="411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https://www.yeongdo.go.kr/CmsMultiFile/view.do?multifileId=MF00000184&amp;idx=27316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039796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A12B659-1359-631C-08F4-5AB090728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8" y="1223865"/>
            <a:ext cx="5858252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904E8A-6A6C-CDB3-E572-E83237ECCC90}"/>
              </a:ext>
            </a:extLst>
          </p:cNvPr>
          <p:cNvSpPr txBox="1"/>
          <p:nvPr/>
        </p:nvSpPr>
        <p:spPr>
          <a:xfrm>
            <a:off x="585755" y="6231342"/>
            <a:ext cx="4786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https://search.pstatic.net/common/?src=http%3A%2F%2Fimgnews.naver.net%2Fimage%2F5193%2F2024%2F09%2F19%2F0000575734_001_20240919194014861.jpg&amp;type=a340</a:t>
            </a:r>
            <a:endParaRPr lang="ko-KR" altLang="en-US" sz="10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10676A3-C5E8-9BFC-A9A3-19DEE890D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577" y="1223865"/>
            <a:ext cx="5453496" cy="489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5D5CF4-D7C2-6BED-976E-F27EF9F14707}"/>
              </a:ext>
            </a:extLst>
          </p:cNvPr>
          <p:cNvSpPr txBox="1"/>
          <p:nvPr/>
        </p:nvSpPr>
        <p:spPr>
          <a:xfrm>
            <a:off x="6437745" y="6139009"/>
            <a:ext cx="447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https://search.pstatic.net/common/?src=http%3A%2F%2Fblogfiles.naver.net%2FMjAyNDA4MjJfMzYg%2FMDAxNzI0MzM1OTYyNTMx.C-SjoVeGHUuysdpLzBx5zW181xSDjnfA11GnlyO7tjEg.EdQg5ntXp7glVsnaRKari7yqhrDzgGID82-wCnLD9gYg.JPEG%2Foutput_3601160265.jpg&amp;type=sc960_832</a:t>
            </a:r>
            <a:endParaRPr lang="ko-KR" alt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A7BC2-6A33-97CE-A260-CC0AA144598E}"/>
              </a:ext>
            </a:extLst>
          </p:cNvPr>
          <p:cNvSpPr txBox="1"/>
          <p:nvPr/>
        </p:nvSpPr>
        <p:spPr>
          <a:xfrm>
            <a:off x="484155" y="332448"/>
            <a:ext cx="11319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페이퍼로지 7 Bold" charset="-127"/>
                <a:ea typeface="페이퍼로지 7 Bold" charset="-127"/>
              </a:rPr>
              <a:t>많은 관광 명소들</a:t>
            </a:r>
            <a:r>
              <a:rPr lang="en-US" altLang="ko-KR" sz="2000" b="1" dirty="0">
                <a:latin typeface="페이퍼로지 7 Bold" charset="-127"/>
                <a:ea typeface="페이퍼로지 7 Bold" charset="-127"/>
              </a:rPr>
              <a:t>(</a:t>
            </a:r>
            <a:r>
              <a:rPr lang="ko-KR" altLang="en-US" sz="2000" b="1" dirty="0">
                <a:latin typeface="페이퍼로지 7 Bold" charset="-127"/>
                <a:ea typeface="페이퍼로지 7 Bold" charset="-127"/>
              </a:rPr>
              <a:t>부산 해양 박물관</a:t>
            </a:r>
            <a:r>
              <a:rPr lang="en-US" altLang="ko-KR" sz="2000" b="1" dirty="0">
                <a:latin typeface="페이퍼로지 7 Bold" charset="-127"/>
                <a:ea typeface="페이퍼로지 7 Bold" charset="-127"/>
              </a:rPr>
              <a:t>, </a:t>
            </a:r>
            <a:r>
              <a:rPr lang="ko-KR" altLang="en-US" sz="2000" b="1" dirty="0">
                <a:latin typeface="페이퍼로지 7 Bold" charset="-127"/>
                <a:ea typeface="페이퍼로지 7 Bold" charset="-127"/>
              </a:rPr>
              <a:t>부산 </a:t>
            </a:r>
            <a:r>
              <a:rPr lang="ko-KR" altLang="en-US" sz="2000" b="1" dirty="0" err="1">
                <a:latin typeface="페이퍼로지 7 Bold" charset="-127"/>
                <a:ea typeface="페이퍼로지 7 Bold" charset="-127"/>
              </a:rPr>
              <a:t>아르떼</a:t>
            </a:r>
            <a:r>
              <a:rPr lang="ko-KR" altLang="en-US" sz="2000" b="1" dirty="0">
                <a:latin typeface="페이퍼로지 7 Bold" charset="-127"/>
                <a:ea typeface="페이퍼로지 7 Bold" charset="-127"/>
              </a:rPr>
              <a:t> 뮤지엄</a:t>
            </a:r>
            <a:r>
              <a:rPr lang="en-US" altLang="ko-KR" sz="2000" b="1" dirty="0">
                <a:latin typeface="페이퍼로지 7 Bold" charset="-127"/>
                <a:ea typeface="페이퍼로지 7 Bold" charset="-127"/>
              </a:rPr>
              <a:t>)</a:t>
            </a:r>
            <a:endParaRPr lang="ko-KR" altLang="en-US" sz="2000" b="1" dirty="0">
              <a:latin typeface="페이퍼로지 7 Bold" charset="-127"/>
              <a:ea typeface="페이퍼로지 7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247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3B417-F4FE-FFD6-8690-E8353A354854}"/>
              </a:ext>
            </a:extLst>
          </p:cNvPr>
          <p:cNvSpPr txBox="1"/>
          <p:nvPr/>
        </p:nvSpPr>
        <p:spPr>
          <a:xfrm>
            <a:off x="2497238" y="2921168"/>
            <a:ext cx="7197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페이퍼로지 7 Bold" charset="-127"/>
                <a:ea typeface="페이퍼로지 7 Bold" charset="-127"/>
              </a:rPr>
              <a:t>기대효과는</a:t>
            </a:r>
            <a:r>
              <a:rPr lang="en-US" altLang="ko-KR" sz="6000" dirty="0">
                <a:latin typeface="페이퍼로지 7 Bold" charset="-127"/>
                <a:ea typeface="페이퍼로지 7 Bold" charset="-127"/>
              </a:rPr>
              <a:t>?</a:t>
            </a:r>
            <a:endParaRPr lang="ko-KR" altLang="en-US" sz="6000" dirty="0">
              <a:latin typeface="페이퍼로지 7 Bold" charset="-127"/>
              <a:ea typeface="페이퍼로지 7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9699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3AB17-79E9-D87D-6635-3C389E806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31" y="-9947"/>
            <a:ext cx="10515600" cy="1325563"/>
          </a:xfrm>
        </p:spPr>
        <p:txBody>
          <a:bodyPr/>
          <a:lstStyle/>
          <a:p>
            <a:r>
              <a:rPr lang="ko-KR" altLang="en-US" b="1" dirty="0">
                <a:latin typeface="페이퍼로지 7 Bold" charset="-127"/>
                <a:ea typeface="페이퍼로지 7 Bold" charset="-127"/>
              </a:rPr>
              <a:t>인구 감소 관광 </a:t>
            </a:r>
            <a:r>
              <a:rPr lang="ko-KR" altLang="en-US" b="1" dirty="0" err="1">
                <a:latin typeface="페이퍼로지 7 Bold" charset="-127"/>
                <a:ea typeface="페이퍼로지 7 Bold" charset="-127"/>
              </a:rPr>
              <a:t>대체율</a:t>
            </a:r>
            <a:r>
              <a:rPr lang="ko-KR" altLang="en-US" b="1" dirty="0">
                <a:latin typeface="페이퍼로지 7 Bold" charset="-127"/>
                <a:ea typeface="페이퍼로지 7 Bold" charset="-127"/>
              </a:rPr>
              <a:t> 계산기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398166-BFB0-D085-E83E-E7B86E321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82CF71-1871-8F9F-A04D-A5C128400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96" y="1130889"/>
            <a:ext cx="10799669" cy="5542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62A2C6-97F3-B786-2729-81624773A93A}"/>
              </a:ext>
            </a:extLst>
          </p:cNvPr>
          <p:cNvSpPr txBox="1"/>
          <p:nvPr/>
        </p:nvSpPr>
        <p:spPr>
          <a:xfrm>
            <a:off x="4313381" y="4368800"/>
            <a:ext cx="245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페이퍼로지 7 Bold" charset="-127"/>
                <a:ea typeface="페이퍼로지 7 Bold" charset="-127"/>
              </a:rPr>
              <a:t>80</a:t>
            </a:r>
            <a:r>
              <a:rPr lang="ko-KR" altLang="en-US" dirty="0">
                <a:latin typeface="페이퍼로지 7 Bold" charset="-127"/>
                <a:ea typeface="페이퍼로지 7 Bold" charset="-127"/>
              </a:rPr>
              <a:t>명</a:t>
            </a:r>
            <a:r>
              <a:rPr lang="en-US" altLang="ko-KR" dirty="0">
                <a:latin typeface="페이퍼로지 7 Bold" charset="-127"/>
                <a:ea typeface="페이퍼로지 7 Bold" charset="-127"/>
              </a:rPr>
              <a:t>*1</a:t>
            </a:r>
            <a:r>
              <a:rPr lang="ko-KR" altLang="en-US" dirty="0">
                <a:latin typeface="페이퍼로지 7 Bold" charset="-127"/>
                <a:ea typeface="페이퍼로지 7 Bold" charset="-127"/>
              </a:rPr>
              <a:t>달</a:t>
            </a:r>
            <a:r>
              <a:rPr lang="en-US" altLang="ko-KR" dirty="0">
                <a:latin typeface="페이퍼로지 7 Bold" charset="-127"/>
                <a:ea typeface="페이퍼로지 7 Bold" charset="-127"/>
              </a:rPr>
              <a:t>(30</a:t>
            </a:r>
            <a:r>
              <a:rPr lang="ko-KR" altLang="en-US" dirty="0">
                <a:latin typeface="페이퍼로지 7 Bold" charset="-127"/>
                <a:ea typeface="페이퍼로지 7 Bold" charset="-127"/>
              </a:rPr>
              <a:t>일</a:t>
            </a:r>
            <a:r>
              <a:rPr lang="en-US" altLang="ko-KR" dirty="0">
                <a:latin typeface="페이퍼로지 7 Bold" charset="-127"/>
                <a:ea typeface="페이퍼로지 7 Bold" charset="-127"/>
              </a:rPr>
              <a:t>)*1</a:t>
            </a:r>
            <a:r>
              <a:rPr lang="ko-KR" altLang="en-US" dirty="0">
                <a:latin typeface="페이퍼로지 7 Bold" charset="-127"/>
                <a:ea typeface="페이퍼로지 7 Bold" charset="-127"/>
              </a:rPr>
              <a:t>년</a:t>
            </a:r>
            <a:r>
              <a:rPr lang="en-US" altLang="ko-KR" dirty="0">
                <a:latin typeface="페이퍼로지 7 Bold" charset="-127"/>
                <a:ea typeface="페이퍼로지 7 Bold" charset="-127"/>
              </a:rPr>
              <a:t>(12</a:t>
            </a:r>
            <a:r>
              <a:rPr lang="ko-KR" altLang="en-US" dirty="0">
                <a:latin typeface="페이퍼로지 7 Bold" charset="-127"/>
                <a:ea typeface="페이퍼로지 7 Bold" charset="-127"/>
              </a:rPr>
              <a:t>달</a:t>
            </a:r>
            <a:r>
              <a:rPr lang="en-US" altLang="ko-KR" dirty="0">
                <a:latin typeface="페이퍼로지 7 Bold" charset="-127"/>
                <a:ea typeface="페이퍼로지 7 Bold" charset="-127"/>
              </a:rPr>
              <a:t>)=28,800</a:t>
            </a:r>
            <a:endParaRPr lang="ko-KR" altLang="en-US" dirty="0">
              <a:latin typeface="페이퍼로지 7 Bold" charset="-127"/>
              <a:ea typeface="페이퍼로지 7 Bold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828BC-E4AA-77F5-C4B4-A782BA81E25A}"/>
              </a:ext>
            </a:extLst>
          </p:cNvPr>
          <p:cNvSpPr txBox="1"/>
          <p:nvPr/>
        </p:nvSpPr>
        <p:spPr>
          <a:xfrm>
            <a:off x="7620001" y="4433455"/>
            <a:ext cx="2355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페이퍼로지 7 Bold" charset="-127"/>
                <a:ea typeface="페이퍼로지 7 Bold" charset="-127"/>
              </a:rPr>
              <a:t>75,000</a:t>
            </a:r>
            <a:r>
              <a:rPr lang="ko-KR" altLang="en-US" dirty="0">
                <a:latin typeface="페이퍼로지 7 Bold" charset="-127"/>
                <a:ea typeface="페이퍼로지 7 Bold" charset="-127"/>
              </a:rPr>
              <a:t>원</a:t>
            </a:r>
            <a:r>
              <a:rPr lang="en-US" altLang="ko-KR" dirty="0">
                <a:latin typeface="페이퍼로지 7 Bold" charset="-127"/>
                <a:ea typeface="페이퍼로지 7 Bold" charset="-127"/>
              </a:rPr>
              <a:t>(</a:t>
            </a:r>
            <a:r>
              <a:rPr lang="ko-KR" altLang="en-US" dirty="0">
                <a:latin typeface="페이퍼로지 7 Bold" charset="-127"/>
                <a:ea typeface="페이퍼로지 7 Bold" charset="-127"/>
              </a:rPr>
              <a:t>부산 서부 </a:t>
            </a:r>
            <a:r>
              <a:rPr lang="en-US" altLang="ko-KR" dirty="0">
                <a:latin typeface="페이퍼로지 7 Bold" charset="-127"/>
                <a:ea typeface="페이퍼로지 7 Bold" charset="-127"/>
              </a:rPr>
              <a:t>2</a:t>
            </a:r>
            <a:r>
              <a:rPr lang="ko-KR" altLang="en-US" dirty="0">
                <a:latin typeface="페이퍼로지 7 Bold" charset="-127"/>
                <a:ea typeface="페이퍼로지 7 Bold" charset="-127"/>
              </a:rPr>
              <a:t>년 평균 모텔 가격</a:t>
            </a:r>
            <a:r>
              <a:rPr lang="en-US" altLang="ko-KR" dirty="0">
                <a:latin typeface="페이퍼로지 7 Bold" charset="-127"/>
                <a:ea typeface="페이퍼로지 7 Bold" charset="-127"/>
              </a:rPr>
              <a:t>) + 10621(</a:t>
            </a:r>
            <a:r>
              <a:rPr lang="ko-KR" altLang="en-US" dirty="0">
                <a:latin typeface="페이퍼로지 7 Bold" charset="-127"/>
                <a:ea typeface="페이퍼로지 7 Bold" charset="-127"/>
              </a:rPr>
              <a:t>한국 소비 자원 외식비 평균 가격</a:t>
            </a:r>
            <a:r>
              <a:rPr lang="en-US" altLang="ko-KR" dirty="0">
                <a:latin typeface="페이퍼로지 7 Bold" charset="-127"/>
                <a:ea typeface="페이퍼로지 7 Bold" charset="-127"/>
              </a:rPr>
              <a:t>) = 106,800</a:t>
            </a:r>
            <a:r>
              <a:rPr lang="ko-KR" altLang="en-US" dirty="0">
                <a:latin typeface="페이퍼로지 7 Bold" charset="-127"/>
                <a:ea typeface="페이퍼로지 7 Bold" charset="-127"/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4011878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9AC095-662F-F8DA-3EC6-101B2FB6A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52"/>
            <a:ext cx="10515600" cy="1389784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latin typeface="페이퍼로지 7 Bold" charset="-127"/>
                <a:ea typeface="페이퍼로지 7 Bold" charset="-127"/>
              </a:rPr>
              <a:t>지역의 재발견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86A83D-5895-A322-D0C6-4D3B7D776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91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b="1" dirty="0">
              <a:latin typeface="페이퍼로지 7 Bold" charset="-127"/>
              <a:ea typeface="페이퍼로지 7 Bold" charset="-127"/>
            </a:endParaRPr>
          </a:p>
          <a:p>
            <a:endParaRPr lang="en-US" altLang="ko-KR" b="1" dirty="0">
              <a:latin typeface="페이퍼로지 7 Bold" charset="-127"/>
              <a:ea typeface="페이퍼로지 7 Bold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F4777-ACF0-EAF8-6AF7-FD555007CA8A}"/>
              </a:ext>
            </a:extLst>
          </p:cNvPr>
          <p:cNvSpPr txBox="1"/>
          <p:nvPr/>
        </p:nvSpPr>
        <p:spPr>
          <a:xfrm>
            <a:off x="628073" y="1634836"/>
            <a:ext cx="103354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부산의 독특한 문화 경험 </a:t>
            </a:r>
            <a:r>
              <a:rPr lang="en-US" altLang="ko-KR" dirty="0"/>
              <a:t>-&gt; </a:t>
            </a:r>
            <a:r>
              <a:rPr lang="ko-KR" altLang="en-US" dirty="0"/>
              <a:t>부산의 지속적인 방문 </a:t>
            </a:r>
            <a:r>
              <a:rPr lang="en-US" altLang="ko-KR" dirty="0"/>
              <a:t>+ </a:t>
            </a:r>
            <a:r>
              <a:rPr lang="ko-KR" altLang="en-US" dirty="0"/>
              <a:t>이주 고려 가능</a:t>
            </a:r>
            <a:endParaRPr lang="en-US" altLang="ko-KR" dirty="0"/>
          </a:p>
          <a:p>
            <a:r>
              <a:rPr lang="ko-KR" altLang="en-US" dirty="0"/>
              <a:t>글로벌 워케이션 인구를 유치한다면</a:t>
            </a:r>
            <a:r>
              <a:rPr lang="en-US" altLang="ko-KR" dirty="0"/>
              <a:t>? -&gt; </a:t>
            </a:r>
            <a:r>
              <a:rPr lang="ko-KR" altLang="en-US" dirty="0"/>
              <a:t>부산이 더 국제적으로 알려진다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청년 창업자</a:t>
            </a:r>
            <a:r>
              <a:rPr lang="en-US" altLang="ko-KR" dirty="0"/>
              <a:t>, </a:t>
            </a:r>
            <a:r>
              <a:rPr lang="ko-KR" altLang="en-US" dirty="0"/>
              <a:t>프리랜서 </a:t>
            </a:r>
            <a:r>
              <a:rPr lang="en-US" altLang="ko-KR" dirty="0"/>
              <a:t>-&gt; </a:t>
            </a:r>
            <a:r>
              <a:rPr lang="ko-KR" altLang="en-US" dirty="0"/>
              <a:t>지역내에서 다양한 사업 기회 창출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공간 운영 과정에서 일자리 창출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6315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FC32F0-E282-ABD2-6D9A-786579307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8E440-3E16-AEDD-F476-7DAA3F612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latin typeface="페이퍼로지 7 Bold" charset="-127"/>
                <a:ea typeface="페이퍼로지 7 Bold" charset="-127"/>
              </a:rPr>
              <a:t> 지역의 재발견</a:t>
            </a:r>
            <a:endParaRPr lang="en-US" altLang="ko-KR" b="1" dirty="0">
              <a:latin typeface="페이퍼로지 7 Bold" charset="-127"/>
              <a:ea typeface="페이퍼로지 7 Bold" charset="-127"/>
            </a:endParaRPr>
          </a:p>
          <a:p>
            <a:endParaRPr lang="en-US" altLang="ko-KR" b="1" dirty="0">
              <a:latin typeface="페이퍼로지 7 Bold" charset="-127"/>
              <a:ea typeface="페이퍼로지 7 Bold" charset="-127"/>
            </a:endParaRPr>
          </a:p>
          <a:p>
            <a:r>
              <a:rPr lang="ko-KR" altLang="en-US" b="1" dirty="0">
                <a:latin typeface="페이퍼로지 7 Bold" charset="-127"/>
                <a:ea typeface="페이퍼로지 7 Bold" charset="-127"/>
              </a:rPr>
              <a:t> 청년 유입</a:t>
            </a:r>
            <a:endParaRPr lang="en-US" altLang="ko-KR" b="1" dirty="0">
              <a:latin typeface="페이퍼로지 7 Bold" charset="-127"/>
              <a:ea typeface="페이퍼로지 7 Bold" charset="-127"/>
            </a:endParaRPr>
          </a:p>
          <a:p>
            <a:endParaRPr lang="en-US" altLang="ko-KR" b="1" dirty="0">
              <a:latin typeface="페이퍼로지 7 Bold" charset="-127"/>
              <a:ea typeface="페이퍼로지 7 Bold" charset="-127"/>
            </a:endParaRPr>
          </a:p>
          <a:p>
            <a:r>
              <a:rPr lang="ko-KR" altLang="en-US" b="1" dirty="0">
                <a:latin typeface="페이퍼로지 7 Bold" charset="-127"/>
                <a:ea typeface="페이퍼로지 7 Bold" charset="-127"/>
              </a:rPr>
              <a:t> 건물의 효율적 활용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1531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5494E6-D9F8-4655-81EF-AD7D4A692F9C}"/>
              </a:ext>
            </a:extLst>
          </p:cNvPr>
          <p:cNvSpPr txBox="1"/>
          <p:nvPr/>
        </p:nvSpPr>
        <p:spPr>
          <a:xfrm>
            <a:off x="6350640" y="1097362"/>
            <a:ext cx="5440102" cy="1200329"/>
          </a:xfrm>
          <a:prstGeom prst="rect">
            <a:avLst/>
          </a:prstGeom>
          <a:noFill/>
          <a:effectLst>
            <a:outerShdw dist="38100" sx="1000" sy="1000" algn="tl" rotWithShape="0">
              <a:schemeClr val="bg2">
                <a:lumMod val="90000"/>
                <a:alpha val="6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7200" dirty="0">
                <a:effectLst>
                  <a:glow>
                    <a:schemeClr val="bg1">
                      <a:alpha val="40000"/>
                    </a:schemeClr>
                  </a:glow>
                </a:effectLst>
                <a:latin typeface="페이퍼로지 9 Black" pitchFamily="2" charset="-127"/>
                <a:ea typeface="페이퍼로지 9 Black" pitchFamily="2" charset="-127"/>
              </a:rPr>
              <a:t>부산광역시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434D43-4494-D67E-5149-6F823C83BE7C}"/>
              </a:ext>
            </a:extLst>
          </p:cNvPr>
          <p:cNvSpPr txBox="1"/>
          <p:nvPr/>
        </p:nvSpPr>
        <p:spPr>
          <a:xfrm>
            <a:off x="6751894" y="2326744"/>
            <a:ext cx="5038848" cy="2895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000" dirty="0" err="1">
                <a:latin typeface="페이퍼로지 7 Bold" pitchFamily="2" charset="-127"/>
                <a:ea typeface="페이퍼로지 7 Bold" pitchFamily="2" charset="-127"/>
              </a:rPr>
              <a:t>저출생</a:t>
            </a:r>
            <a:r>
              <a:rPr lang="en-US" altLang="ko-KR" sz="4000" dirty="0">
                <a:latin typeface="페이퍼로지 7 Bold" pitchFamily="2" charset="-127"/>
                <a:ea typeface="페이퍼로지 7 Bold" pitchFamily="2" charset="-127"/>
              </a:rPr>
              <a:t>, </a:t>
            </a:r>
            <a:r>
              <a:rPr lang="ko-KR" altLang="en-US" sz="4000" dirty="0">
                <a:latin typeface="페이퍼로지 7 Bold" pitchFamily="2" charset="-127"/>
                <a:ea typeface="페이퍼로지 7 Bold" pitchFamily="2" charset="-127"/>
              </a:rPr>
              <a:t>청년인구 감소로</a:t>
            </a:r>
            <a:endParaRPr lang="en-US" altLang="ko-KR" sz="4000" dirty="0">
              <a:latin typeface="페이퍼로지 7 Bold" pitchFamily="2" charset="-127"/>
              <a:ea typeface="페이퍼로지 7 Bold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4000" dirty="0">
                <a:latin typeface="페이퍼로지 7 Bold" pitchFamily="2" charset="-127"/>
                <a:ea typeface="페이퍼로지 7 Bold" pitchFamily="2" charset="-127"/>
              </a:rPr>
              <a:t>6</a:t>
            </a:r>
            <a:r>
              <a:rPr lang="ko-KR" altLang="en-US" sz="4000" dirty="0">
                <a:latin typeface="페이퍼로지 7 Bold" pitchFamily="2" charset="-127"/>
                <a:ea typeface="페이퍼로지 7 Bold" pitchFamily="2" charset="-127"/>
              </a:rPr>
              <a:t>대 광역시 최초</a:t>
            </a:r>
            <a:endParaRPr lang="en-US" altLang="ko-KR" sz="4000" dirty="0">
              <a:latin typeface="페이퍼로지 7 Bold" pitchFamily="2" charset="-127"/>
              <a:ea typeface="페이퍼로지 7 Bold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4800" dirty="0">
                <a:effectLst>
                  <a:outerShdw blurRad="762000" dist="38100" dir="2700000" algn="tl" rotWithShape="0">
                    <a:srgbClr val="0070C0">
                      <a:alpha val="40000"/>
                    </a:srgbClr>
                  </a:outerShdw>
                </a:effectLst>
                <a:latin typeface="페이퍼로지 8 ExtraBold" pitchFamily="2" charset="-127"/>
                <a:ea typeface="페이퍼로지 8 ExtraBold" pitchFamily="2" charset="-127"/>
              </a:rPr>
              <a:t>소멸위험지역</a:t>
            </a:r>
            <a:r>
              <a:rPr lang="ko-KR" altLang="en-US" sz="4000" dirty="0">
                <a:effectLst>
                  <a:outerShdw blurRad="762000" dist="38100" dir="2700000" algn="tl" rotWithShape="0">
                    <a:srgbClr val="0070C0">
                      <a:alpha val="40000"/>
                    </a:srgbClr>
                  </a:outerShdw>
                </a:effectLst>
                <a:latin typeface="페이퍼로지 7 Bold" pitchFamily="2" charset="-127"/>
                <a:ea typeface="페이퍼로지 7 Bold" pitchFamily="2" charset="-127"/>
              </a:rPr>
              <a:t> </a:t>
            </a:r>
            <a:r>
              <a:rPr lang="ko-KR" altLang="en-US" sz="4000" dirty="0">
                <a:latin typeface="페이퍼로지 7 Bold" pitchFamily="2" charset="-127"/>
                <a:ea typeface="페이퍼로지 7 Bold" pitchFamily="2" charset="-127"/>
              </a:rPr>
              <a:t>진입 </a:t>
            </a: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ABC965B2-3485-718A-C617-A2187AE58F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624572"/>
              </p:ext>
            </p:extLst>
          </p:nvPr>
        </p:nvGraphicFramePr>
        <p:xfrm>
          <a:off x="513145" y="1097362"/>
          <a:ext cx="5038848" cy="3974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DC55D68-D711-D742-1507-7A1DF0766475}"/>
              </a:ext>
            </a:extLst>
          </p:cNvPr>
          <p:cNvSpPr txBox="1"/>
          <p:nvPr/>
        </p:nvSpPr>
        <p:spPr>
          <a:xfrm>
            <a:off x="1292508" y="5714294"/>
            <a:ext cx="3480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자료</a:t>
            </a:r>
            <a:r>
              <a:rPr lang="en-US" altLang="ko-KR" sz="1400" dirty="0">
                <a:latin typeface="페이퍼로지 2 ExtraLight" pitchFamily="2" charset="-127"/>
                <a:ea typeface="페이퍼로지 2 ExtraLight" pitchFamily="2" charset="-127"/>
              </a:rPr>
              <a:t>: </a:t>
            </a:r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국가 </a:t>
            </a:r>
            <a:r>
              <a:rPr lang="ko-KR" altLang="en-US" sz="1400" dirty="0" err="1">
                <a:latin typeface="페이퍼로지 2 ExtraLight" pitchFamily="2" charset="-127"/>
                <a:ea typeface="페이퍼로지 2 ExtraLight" pitchFamily="2" charset="-127"/>
              </a:rPr>
              <a:t>통계포털</a:t>
            </a:r>
            <a:endParaRPr lang="ko-KR" altLang="en-US" sz="1400" dirty="0">
              <a:latin typeface="페이퍼로지 2 ExtraLight" pitchFamily="2" charset="-127"/>
              <a:ea typeface="페이퍼로지 2 ExtraLight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5F5489-7C8D-24E1-3D49-E9DB8D7F4441}"/>
              </a:ext>
            </a:extLst>
          </p:cNvPr>
          <p:cNvSpPr txBox="1"/>
          <p:nvPr/>
        </p:nvSpPr>
        <p:spPr>
          <a:xfrm>
            <a:off x="1120756" y="5223743"/>
            <a:ext cx="3823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페이퍼로지 5 Medium" pitchFamily="2" charset="-127"/>
                <a:ea typeface="페이퍼로지 5 Medium" pitchFamily="2" charset="-127"/>
              </a:rPr>
              <a:t>부산광역시 </a:t>
            </a:r>
            <a:r>
              <a:rPr lang="en-US" altLang="ko-KR" sz="1600" dirty="0">
                <a:latin typeface="페이퍼로지 5 Medium" pitchFamily="2" charset="-127"/>
                <a:ea typeface="페이퍼로지 5 Medium" pitchFamily="2" charset="-127"/>
              </a:rPr>
              <a:t>20~39</a:t>
            </a:r>
            <a:r>
              <a:rPr lang="ko-KR" altLang="en-US" sz="1600" dirty="0">
                <a:latin typeface="페이퍼로지 5 Medium" pitchFamily="2" charset="-127"/>
                <a:ea typeface="페이퍼로지 5 Medium" pitchFamily="2" charset="-127"/>
              </a:rPr>
              <a:t>세 여성 인구 감소 추이</a:t>
            </a:r>
            <a:endParaRPr lang="en-US" altLang="ko-KR" sz="16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F70985-4151-783F-E200-9F6DA116BBB6}"/>
              </a:ext>
            </a:extLst>
          </p:cNvPr>
          <p:cNvSpPr txBox="1"/>
          <p:nvPr/>
        </p:nvSpPr>
        <p:spPr>
          <a:xfrm>
            <a:off x="3482114" y="1097362"/>
            <a:ext cx="25251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페이퍼로지 8 ExtraBold" pitchFamily="2" charset="-127"/>
                <a:ea typeface="페이퍼로지 8 ExtraBold" pitchFamily="2" charset="-127"/>
              </a:rPr>
              <a:t>4</a:t>
            </a:r>
            <a:r>
              <a:rPr lang="ko-KR" altLang="en-US" sz="3200" dirty="0">
                <a:solidFill>
                  <a:schemeClr val="tx1"/>
                </a:solidFill>
                <a:latin typeface="페이퍼로지 8 ExtraBold" pitchFamily="2" charset="-127"/>
                <a:ea typeface="페이퍼로지 8 ExtraBold" pitchFamily="2" charset="-127"/>
              </a:rPr>
              <a:t>년 내 </a:t>
            </a:r>
            <a:endParaRPr lang="en-US" altLang="ko-KR" sz="3200" dirty="0">
              <a:solidFill>
                <a:schemeClr val="tx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pPr algn="ctr"/>
            <a:r>
              <a:rPr lang="ko-KR" altLang="en-US" sz="3200" dirty="0">
                <a:solidFill>
                  <a:schemeClr val="tx1"/>
                </a:solidFill>
                <a:latin typeface="페이퍼로지 8 ExtraBold" pitchFamily="2" charset="-127"/>
                <a:ea typeface="페이퍼로지 8 ExtraBold" pitchFamily="2" charset="-127"/>
              </a:rPr>
              <a:t>약 </a:t>
            </a:r>
            <a:r>
              <a:rPr lang="en-US" altLang="ko-KR" sz="3200" dirty="0">
                <a:solidFill>
                  <a:srgbClr val="0070C0"/>
                </a:solidFill>
                <a:latin typeface="페이퍼로지 8 ExtraBold" pitchFamily="2" charset="-127"/>
                <a:ea typeface="페이퍼로지 8 ExtraBold" pitchFamily="2" charset="-127"/>
              </a:rPr>
              <a:t>5</a:t>
            </a:r>
            <a:r>
              <a:rPr lang="ko-KR" altLang="en-US" sz="3200" dirty="0">
                <a:solidFill>
                  <a:srgbClr val="0070C0"/>
                </a:solidFill>
                <a:latin typeface="페이퍼로지 8 ExtraBold" pitchFamily="2" charset="-127"/>
                <a:ea typeface="페이퍼로지 8 ExtraBold" pitchFamily="2" charset="-127"/>
              </a:rPr>
              <a:t>만명 </a:t>
            </a:r>
            <a:r>
              <a:rPr lang="ko-KR" altLang="en-US" sz="3200" dirty="0">
                <a:solidFill>
                  <a:schemeClr val="tx1"/>
                </a:solidFill>
                <a:latin typeface="페이퍼로지 8 ExtraBold" pitchFamily="2" charset="-127"/>
                <a:ea typeface="페이퍼로지 8 ExtraBold" pitchFamily="2" charset="-127"/>
              </a:rPr>
              <a:t>감소</a:t>
            </a:r>
          </a:p>
        </p:txBody>
      </p:sp>
    </p:spTree>
    <p:extLst>
      <p:ext uri="{BB962C8B-B14F-4D97-AF65-F5344CB8AC3E}">
        <p14:creationId xmlns:p14="http://schemas.microsoft.com/office/powerpoint/2010/main" val="3825355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61B723-5B62-3285-C3B8-697BF145E2D5}"/>
              </a:ext>
            </a:extLst>
          </p:cNvPr>
          <p:cNvSpPr txBox="1"/>
          <p:nvPr/>
        </p:nvSpPr>
        <p:spPr>
          <a:xfrm>
            <a:off x="795036" y="1336760"/>
            <a:ext cx="1060192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dirty="0">
                <a:latin typeface="페이퍼로지 9 Black" pitchFamily="2" charset="-127"/>
                <a:ea typeface="페이퍼로지 9 Black" pitchFamily="2" charset="-127"/>
              </a:rPr>
              <a:t>Come Back to </a:t>
            </a:r>
          </a:p>
          <a:p>
            <a:pPr algn="ctr"/>
            <a:r>
              <a:rPr lang="en-US" altLang="ko-KR" sz="9600" dirty="0">
                <a:solidFill>
                  <a:srgbClr val="0070C0"/>
                </a:solidFill>
                <a:latin typeface="페이퍼로지 9 Black" pitchFamily="2" charset="-127"/>
                <a:ea typeface="페이퍼로지 9 Black" pitchFamily="2" charset="-127"/>
              </a:rPr>
              <a:t>Busan</a:t>
            </a:r>
            <a:r>
              <a:rPr lang="en-US" altLang="ko-KR" sz="6000" dirty="0">
                <a:latin typeface="페이퍼로지 9 Black" pitchFamily="2" charset="-127"/>
                <a:ea typeface="페이퍼로지 9 Black" pitchFamily="2" charset="-127"/>
              </a:rPr>
              <a:t> Harbor</a:t>
            </a:r>
            <a:endParaRPr lang="ko-KR" altLang="en-US" sz="600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760A5-7026-BF94-F30C-6EFFCFAEFEDC}"/>
              </a:ext>
            </a:extLst>
          </p:cNvPr>
          <p:cNvSpPr txBox="1"/>
          <p:nvPr/>
        </p:nvSpPr>
        <p:spPr>
          <a:xfrm>
            <a:off x="4953964" y="4505447"/>
            <a:ext cx="228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페이퍼로지 7 Bold" pitchFamily="2" charset="-127"/>
                <a:ea typeface="페이퍼로지 7 Bold" pitchFamily="2" charset="-127"/>
              </a:rPr>
              <a:t>- </a:t>
            </a:r>
            <a:r>
              <a:rPr lang="ko-KR" altLang="en-US" sz="2800" dirty="0">
                <a:latin typeface="페이퍼로지 7 Bold" pitchFamily="2" charset="-127"/>
                <a:ea typeface="페이퍼로지 7 Bold" pitchFamily="2" charset="-127"/>
              </a:rPr>
              <a:t>후견지명 </a:t>
            </a:r>
            <a:r>
              <a:rPr lang="en-US" altLang="ko-KR" sz="2800" dirty="0">
                <a:latin typeface="페이퍼로지 7 Bold" pitchFamily="2" charset="-127"/>
                <a:ea typeface="페이퍼로지 7 Bold" pitchFamily="2" charset="-127"/>
              </a:rPr>
              <a:t>-</a:t>
            </a:r>
            <a:endParaRPr lang="ko-KR" altLang="en-US" sz="2800" dirty="0">
              <a:latin typeface="페이퍼로지 7 Bold" pitchFamily="2" charset="-127"/>
              <a:ea typeface="페이퍼로지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188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9AA3B-CE05-2A1B-17CB-089F42EF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596" y="402485"/>
            <a:ext cx="2326512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latin typeface="페이퍼로지 9 Black" pitchFamily="2" charset="-127"/>
                <a:ea typeface="페이퍼로지 9 Black" pitchFamily="2" charset="-127"/>
              </a:rPr>
              <a:t>R&amp;R</a:t>
            </a:r>
            <a:endParaRPr lang="ko-KR" altLang="en-US" sz="600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D5820A-62B8-62B9-6A94-4FF871BBBFF5}"/>
              </a:ext>
            </a:extLst>
          </p:cNvPr>
          <p:cNvGrpSpPr/>
          <p:nvPr/>
        </p:nvGrpSpPr>
        <p:grpSpPr>
          <a:xfrm>
            <a:off x="1180619" y="2731097"/>
            <a:ext cx="2326512" cy="1395805"/>
            <a:chOff x="2046386" y="1360807"/>
            <a:chExt cx="2326512" cy="139580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3E4C5AF-DC26-EC6B-3069-0B9FF0BA1E10}"/>
                </a:ext>
              </a:extLst>
            </p:cNvPr>
            <p:cNvSpPr/>
            <p:nvPr/>
          </p:nvSpPr>
          <p:spPr>
            <a:xfrm>
              <a:off x="2046387" y="1360807"/>
              <a:ext cx="879676" cy="39275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페이퍼로지 6 SemiBold" pitchFamily="2" charset="-127"/>
                  <a:ea typeface="페이퍼로지 6 SemiBold" pitchFamily="2" charset="-127"/>
                </a:rPr>
                <a:t>기획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0ACA9F7-A84F-A714-E953-C23F6EEE4B2E}"/>
                </a:ext>
              </a:extLst>
            </p:cNvPr>
            <p:cNvSpPr/>
            <p:nvPr/>
          </p:nvSpPr>
          <p:spPr>
            <a:xfrm>
              <a:off x="2046386" y="1711995"/>
              <a:ext cx="2326512" cy="104461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페이퍼로지 7 Bold" pitchFamily="2" charset="-127"/>
                  <a:ea typeface="페이퍼로지 7 Bold" pitchFamily="2" charset="-127"/>
                </a:rPr>
                <a:t>이명현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CF7EAA0-882F-9FA0-C917-C145437540C3}"/>
              </a:ext>
            </a:extLst>
          </p:cNvPr>
          <p:cNvGrpSpPr/>
          <p:nvPr/>
        </p:nvGrpSpPr>
        <p:grpSpPr>
          <a:xfrm>
            <a:off x="4920205" y="2731097"/>
            <a:ext cx="2326512" cy="2032412"/>
            <a:chOff x="2046386" y="1360807"/>
            <a:chExt cx="2326512" cy="203241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EA4ADC6-D794-7275-CC91-999039C88FFB}"/>
                </a:ext>
              </a:extLst>
            </p:cNvPr>
            <p:cNvSpPr/>
            <p:nvPr/>
          </p:nvSpPr>
          <p:spPr>
            <a:xfrm>
              <a:off x="2046387" y="1360807"/>
              <a:ext cx="1551006" cy="39275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페이퍼로지 6 SemiBold" pitchFamily="2" charset="-127"/>
                  <a:ea typeface="페이퍼로지 6 SemiBold" pitchFamily="2" charset="-127"/>
                </a:rPr>
                <a:t>데이터 분석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C1E8DB-B67A-FE42-A0A8-651757688002}"/>
                </a:ext>
              </a:extLst>
            </p:cNvPr>
            <p:cNvSpPr/>
            <p:nvPr/>
          </p:nvSpPr>
          <p:spPr>
            <a:xfrm>
              <a:off x="2046386" y="1711995"/>
              <a:ext cx="2326512" cy="168122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dirty="0" err="1">
                  <a:solidFill>
                    <a:schemeClr val="tx1"/>
                  </a:solidFill>
                  <a:latin typeface="페이퍼로지 7 Bold" pitchFamily="2" charset="-127"/>
                  <a:ea typeface="페이퍼로지 7 Bold" pitchFamily="2" charset="-127"/>
                </a:rPr>
                <a:t>백원재</a:t>
              </a:r>
              <a:endParaRPr lang="en-US" altLang="ko-KR" sz="32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endParaRPr>
            </a:p>
            <a:p>
              <a:pPr algn="ctr"/>
              <a:r>
                <a:rPr lang="ko-KR" altLang="en-US" sz="3200" dirty="0" err="1">
                  <a:solidFill>
                    <a:schemeClr val="tx1"/>
                  </a:solidFill>
                  <a:latin typeface="페이퍼로지 7 Bold" pitchFamily="2" charset="-127"/>
                  <a:ea typeface="페이퍼로지 7 Bold" pitchFamily="2" charset="-127"/>
                </a:rPr>
                <a:t>하석현</a:t>
              </a:r>
              <a:endParaRPr lang="en-US" altLang="ko-KR" sz="32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08BA4DD-F473-469A-AA0A-AE5063B4AD88}"/>
              </a:ext>
            </a:extLst>
          </p:cNvPr>
          <p:cNvGrpSpPr/>
          <p:nvPr/>
        </p:nvGrpSpPr>
        <p:grpSpPr>
          <a:xfrm>
            <a:off x="8659791" y="2742143"/>
            <a:ext cx="2326512" cy="1395805"/>
            <a:chOff x="2046386" y="1360807"/>
            <a:chExt cx="2326512" cy="1395805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919ACC9-0A7D-9239-EA19-E29C5499D34D}"/>
                </a:ext>
              </a:extLst>
            </p:cNvPr>
            <p:cNvSpPr/>
            <p:nvPr/>
          </p:nvSpPr>
          <p:spPr>
            <a:xfrm>
              <a:off x="2046387" y="1360807"/>
              <a:ext cx="1769962" cy="39275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페이퍼로지 6 SemiBold" pitchFamily="2" charset="-127"/>
                  <a:ea typeface="페이퍼로지 6 SemiBold" pitchFamily="2" charset="-127"/>
                </a:rPr>
                <a:t>발표자료 정리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A4DE2C-7837-2F1C-B943-B7B8264BDAD6}"/>
                </a:ext>
              </a:extLst>
            </p:cNvPr>
            <p:cNvSpPr/>
            <p:nvPr/>
          </p:nvSpPr>
          <p:spPr>
            <a:xfrm>
              <a:off x="2046386" y="1711995"/>
              <a:ext cx="2326512" cy="104461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페이퍼로지 7 Bold" pitchFamily="2" charset="-127"/>
                  <a:ea typeface="페이퍼로지 7 Bold" pitchFamily="2" charset="-127"/>
                </a:rPr>
                <a:t>정혜린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1135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A45E36-6C51-02F0-D89B-40D93829DE88}"/>
              </a:ext>
            </a:extLst>
          </p:cNvPr>
          <p:cNvSpPr txBox="1"/>
          <p:nvPr/>
        </p:nvSpPr>
        <p:spPr>
          <a:xfrm>
            <a:off x="470705" y="421036"/>
            <a:ext cx="39855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페이퍼로지 7 Bold" pitchFamily="2" charset="-127"/>
                <a:ea typeface="페이퍼로지 7 Bold" pitchFamily="2" charset="-127"/>
              </a:rPr>
              <a:t>부산광역시</a:t>
            </a:r>
            <a:endParaRPr lang="en-US" altLang="ko-KR" sz="5400" dirty="0">
              <a:latin typeface="페이퍼로지 7 Bold" pitchFamily="2" charset="-127"/>
              <a:ea typeface="페이퍼로지 7 Bold" pitchFamily="2" charset="-127"/>
            </a:endParaRPr>
          </a:p>
          <a:p>
            <a:r>
              <a:rPr lang="ko-KR" altLang="en-US" sz="5400" dirty="0">
                <a:latin typeface="페이퍼로지 7 Bold" pitchFamily="2" charset="-127"/>
                <a:ea typeface="페이퍼로지 7 Bold" pitchFamily="2" charset="-127"/>
              </a:rPr>
              <a:t>출생아 수 </a:t>
            </a:r>
            <a:endParaRPr lang="en-US" altLang="ko-KR" sz="5400" dirty="0">
              <a:latin typeface="페이퍼로지 7 Bold" pitchFamily="2" charset="-127"/>
              <a:ea typeface="페이퍼로지 7 Bold" pitchFamily="2" charset="-127"/>
            </a:endParaRPr>
          </a:p>
          <a:p>
            <a:r>
              <a:rPr lang="ko-KR" altLang="en-US" sz="5400" dirty="0">
                <a:latin typeface="페이퍼로지 7 Bold" pitchFamily="2" charset="-127"/>
                <a:ea typeface="페이퍼로지 7 Bold" pitchFamily="2" charset="-127"/>
              </a:rPr>
              <a:t>감소 추이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0C6E21-6070-E118-393C-3E37C4462B6C}"/>
              </a:ext>
            </a:extLst>
          </p:cNvPr>
          <p:cNvGrpSpPr/>
          <p:nvPr/>
        </p:nvGrpSpPr>
        <p:grpSpPr>
          <a:xfrm>
            <a:off x="4257553" y="1340401"/>
            <a:ext cx="7197525" cy="4569316"/>
            <a:chOff x="4523770" y="1375125"/>
            <a:chExt cx="7197525" cy="4569316"/>
          </a:xfrm>
        </p:grpSpPr>
        <p:graphicFrame>
          <p:nvGraphicFramePr>
            <p:cNvPr id="5" name="차트 4">
              <a:extLst>
                <a:ext uri="{FF2B5EF4-FFF2-40B4-BE49-F238E27FC236}">
                  <a16:creationId xmlns:a16="http://schemas.microsoft.com/office/drawing/2014/main" id="{EA876589-8AFB-4081-3ABE-12AD3E9BE5C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4818542"/>
                </p:ext>
              </p:extLst>
            </p:nvPr>
          </p:nvGraphicFramePr>
          <p:xfrm>
            <a:off x="4523770" y="1375125"/>
            <a:ext cx="7197525" cy="41077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949CDB-E5FC-0830-189A-BF537A17D08D}"/>
                </a:ext>
              </a:extLst>
            </p:cNvPr>
            <p:cNvSpPr txBox="1"/>
            <p:nvPr/>
          </p:nvSpPr>
          <p:spPr>
            <a:xfrm>
              <a:off x="6382471" y="5636664"/>
              <a:ext cx="34801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페이퍼로지 2 ExtraLight" pitchFamily="2" charset="-127"/>
                  <a:ea typeface="페이퍼로지 2 ExtraLight" pitchFamily="2" charset="-127"/>
                </a:rPr>
                <a:t>자료</a:t>
              </a:r>
              <a:r>
                <a:rPr lang="en-US" altLang="ko-KR" sz="1400" dirty="0">
                  <a:latin typeface="페이퍼로지 2 ExtraLight" pitchFamily="2" charset="-127"/>
                  <a:ea typeface="페이퍼로지 2 ExtraLight" pitchFamily="2" charset="-127"/>
                </a:rPr>
                <a:t>: </a:t>
              </a:r>
              <a:r>
                <a:rPr lang="ko-KR" altLang="en-US" sz="1400" dirty="0">
                  <a:latin typeface="페이퍼로지 2 ExtraLight" pitchFamily="2" charset="-127"/>
                  <a:ea typeface="페이퍼로지 2 ExtraLight" pitchFamily="2" charset="-127"/>
                </a:rPr>
                <a:t>국가 </a:t>
              </a:r>
              <a:r>
                <a:rPr lang="ko-KR" altLang="en-US" sz="1400" dirty="0" err="1">
                  <a:latin typeface="페이퍼로지 2 ExtraLight" pitchFamily="2" charset="-127"/>
                  <a:ea typeface="페이퍼로지 2 ExtraLight" pitchFamily="2" charset="-127"/>
                </a:rPr>
                <a:t>통계포털</a:t>
              </a:r>
              <a:endParaRPr lang="ko-KR" altLang="en-US" sz="1400" dirty="0">
                <a:latin typeface="페이퍼로지 2 ExtraLight" pitchFamily="2" charset="-127"/>
                <a:ea typeface="페이퍼로지 2 ExtraLight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691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D4BA32A8-EEFA-E423-C699-B8DC575311EB}"/>
              </a:ext>
            </a:extLst>
          </p:cNvPr>
          <p:cNvSpPr/>
          <p:nvPr/>
        </p:nvSpPr>
        <p:spPr>
          <a:xfrm>
            <a:off x="3448668" y="541394"/>
            <a:ext cx="1342664" cy="2104174"/>
          </a:xfrm>
          <a:prstGeom prst="downArrow">
            <a:avLst/>
          </a:prstGeom>
          <a:solidFill>
            <a:srgbClr val="0070C0">
              <a:alpha val="3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EA38A-65F9-2364-549A-390FC9A9AA43}"/>
              </a:ext>
            </a:extLst>
          </p:cNvPr>
          <p:cNvSpPr txBox="1"/>
          <p:nvPr/>
        </p:nvSpPr>
        <p:spPr>
          <a:xfrm>
            <a:off x="1064871" y="895124"/>
            <a:ext cx="4016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페이퍼로지 8 ExtraBold" pitchFamily="2" charset="-127"/>
                <a:ea typeface="페이퍼로지 8 ExtraBold" pitchFamily="2" charset="-127"/>
              </a:rPr>
              <a:t>출생률 감소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A3275A-53F5-9BA8-E2DB-4B25162F4393}"/>
              </a:ext>
            </a:extLst>
          </p:cNvPr>
          <p:cNvSpPr txBox="1"/>
          <p:nvPr/>
        </p:nvSpPr>
        <p:spPr>
          <a:xfrm>
            <a:off x="8889356" y="4591305"/>
            <a:ext cx="220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0070C0"/>
                </a:solidFill>
                <a:latin typeface="페이퍼로지 8 ExtraBold" pitchFamily="2" charset="-127"/>
                <a:ea typeface="페이퍼로지 8 ExtraBold" pitchFamily="2" charset="-127"/>
              </a:rPr>
              <a:t>폐교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E43E34-54C2-A761-331F-763750059DDC}"/>
              </a:ext>
            </a:extLst>
          </p:cNvPr>
          <p:cNvGrpSpPr/>
          <p:nvPr/>
        </p:nvGrpSpPr>
        <p:grpSpPr>
          <a:xfrm>
            <a:off x="3914171" y="2487131"/>
            <a:ext cx="4975185" cy="2104174"/>
            <a:chOff x="4053067" y="2301937"/>
            <a:chExt cx="4975185" cy="210417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6206EC-8672-2753-2B10-A761C21B8BF5}"/>
                </a:ext>
              </a:extLst>
            </p:cNvPr>
            <p:cNvSpPr txBox="1"/>
            <p:nvPr/>
          </p:nvSpPr>
          <p:spPr>
            <a:xfrm>
              <a:off x="4053067" y="2656404"/>
              <a:ext cx="49751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dirty="0">
                  <a:latin typeface="페이퍼로지 8 ExtraBold" pitchFamily="2" charset="-127"/>
                  <a:ea typeface="페이퍼로지 8 ExtraBold" pitchFamily="2" charset="-127"/>
                </a:rPr>
                <a:t>학령 인구 감소</a:t>
              </a:r>
            </a:p>
          </p:txBody>
        </p:sp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9C4C8BFF-1428-EAD1-3D97-50F14D8EF250}"/>
                </a:ext>
              </a:extLst>
            </p:cNvPr>
            <p:cNvSpPr/>
            <p:nvPr/>
          </p:nvSpPr>
          <p:spPr>
            <a:xfrm>
              <a:off x="7314025" y="2301937"/>
              <a:ext cx="1342664" cy="2104174"/>
            </a:xfrm>
            <a:prstGeom prst="downArrow">
              <a:avLst/>
            </a:prstGeom>
            <a:solidFill>
              <a:srgbClr val="0070C0">
                <a:alpha val="30000"/>
              </a:srgb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572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8EEC68-7E5A-89F7-71F9-AAD3153F1F5F}"/>
              </a:ext>
            </a:extLst>
          </p:cNvPr>
          <p:cNvSpPr txBox="1"/>
          <p:nvPr/>
        </p:nvSpPr>
        <p:spPr>
          <a:xfrm>
            <a:off x="1954675" y="2654951"/>
            <a:ext cx="82826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>
                <a:latin typeface="페이퍼로지 8 ExtraBold" pitchFamily="2" charset="-127"/>
                <a:ea typeface="페이퍼로지 8 ExtraBold" pitchFamily="2" charset="-127"/>
              </a:rPr>
              <a:t>버려진 공간활용</a:t>
            </a:r>
          </a:p>
        </p:txBody>
      </p:sp>
    </p:spTree>
    <p:extLst>
      <p:ext uri="{BB962C8B-B14F-4D97-AF65-F5344CB8AC3E}">
        <p14:creationId xmlns:p14="http://schemas.microsoft.com/office/powerpoint/2010/main" val="6007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A4419-7844-5EC5-7BAD-E6CFE2030247}"/>
              </a:ext>
            </a:extLst>
          </p:cNvPr>
          <p:cNvSpPr txBox="1"/>
          <p:nvPr/>
        </p:nvSpPr>
        <p:spPr>
          <a:xfrm>
            <a:off x="617318" y="2654950"/>
            <a:ext cx="5153627" cy="1015663"/>
          </a:xfrm>
          <a:prstGeom prst="rect">
            <a:avLst/>
          </a:prstGeom>
          <a:noFill/>
          <a:effectLst>
            <a:outerShdw blurRad="762000" dist="38100" dir="2700000" algn="tl" rotWithShape="0">
              <a:srgbClr val="0070C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페이퍼로지 8 ExtraBold" pitchFamily="2" charset="-127"/>
                <a:ea typeface="페이퍼로지 8 ExtraBold" pitchFamily="2" charset="-127"/>
              </a:rPr>
              <a:t>비용 효율적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95F84-2264-D474-98A0-9C9A3F72149D}"/>
              </a:ext>
            </a:extLst>
          </p:cNvPr>
          <p:cNvSpPr txBox="1"/>
          <p:nvPr/>
        </p:nvSpPr>
        <p:spPr>
          <a:xfrm>
            <a:off x="6421056" y="2654950"/>
            <a:ext cx="5049455" cy="1015663"/>
          </a:xfrm>
          <a:prstGeom prst="rect">
            <a:avLst/>
          </a:prstGeom>
          <a:noFill/>
          <a:effectLst>
            <a:outerShdw blurRad="7620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페이퍼로지 8 ExtraBold" pitchFamily="2" charset="-127"/>
                <a:ea typeface="페이퍼로지 8 ExtraBold" pitchFamily="2" charset="-127"/>
              </a:rPr>
              <a:t>환경 친화적</a:t>
            </a:r>
          </a:p>
        </p:txBody>
      </p:sp>
    </p:spTree>
    <p:extLst>
      <p:ext uri="{BB962C8B-B14F-4D97-AF65-F5344CB8AC3E}">
        <p14:creationId xmlns:p14="http://schemas.microsoft.com/office/powerpoint/2010/main" val="454289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CBDBDD-5706-390D-E7AA-3E80B8A9FB68}"/>
              </a:ext>
            </a:extLst>
          </p:cNvPr>
          <p:cNvSpPr txBox="1"/>
          <p:nvPr/>
        </p:nvSpPr>
        <p:spPr>
          <a:xfrm>
            <a:off x="1325783" y="2921168"/>
            <a:ext cx="95404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페이퍼로지 7 Bold" pitchFamily="2" charset="-127"/>
                <a:ea typeface="페이퍼로지 7 Bold" pitchFamily="2" charset="-127"/>
              </a:rPr>
              <a:t>버려진 공간을 어떻게 활용할까</a:t>
            </a:r>
            <a:r>
              <a:rPr lang="en-US" altLang="ko-KR" sz="6000" dirty="0">
                <a:latin typeface="페이퍼로지 7 Bold" pitchFamily="2" charset="-127"/>
                <a:ea typeface="페이퍼로지 7 Bold" pitchFamily="2" charset="-127"/>
              </a:rPr>
              <a:t>?</a:t>
            </a:r>
            <a:endParaRPr lang="ko-KR" altLang="en-US" sz="6000" dirty="0">
              <a:latin typeface="페이퍼로지 7 Bold" pitchFamily="2" charset="-127"/>
              <a:ea typeface="페이퍼로지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071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CBDBDD-5706-390D-E7AA-3E80B8A9FB68}"/>
              </a:ext>
            </a:extLst>
          </p:cNvPr>
          <p:cNvSpPr txBox="1"/>
          <p:nvPr/>
        </p:nvSpPr>
        <p:spPr>
          <a:xfrm>
            <a:off x="2497238" y="2643376"/>
            <a:ext cx="71975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>
                <a:effectLst>
                  <a:outerShdw blurRad="762000" dist="38100" dir="2700000" algn="tl" rotWithShape="0">
                    <a:srgbClr val="0070C0">
                      <a:alpha val="40000"/>
                    </a:srgbClr>
                  </a:outerShdw>
                </a:effectLst>
                <a:latin typeface="페이퍼로지 8 ExtraBold" pitchFamily="2" charset="-127"/>
                <a:ea typeface="페이퍼로지 8 ExtraBold" pitchFamily="2" charset="-127"/>
              </a:rPr>
              <a:t>워케이션</a:t>
            </a:r>
          </a:p>
        </p:txBody>
      </p:sp>
    </p:spTree>
    <p:extLst>
      <p:ext uri="{BB962C8B-B14F-4D97-AF65-F5344CB8AC3E}">
        <p14:creationId xmlns:p14="http://schemas.microsoft.com/office/powerpoint/2010/main" val="493416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457</Words>
  <Application>Microsoft Office PowerPoint</Application>
  <PresentationFormat>와이드스크린</PresentationFormat>
  <Paragraphs>114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페이퍼로지 1 Thin</vt:lpstr>
      <vt:lpstr>페이퍼로지 7 Bold</vt:lpstr>
      <vt:lpstr>페이퍼로지 5 Medium</vt:lpstr>
      <vt:lpstr>페이퍼로지 6 SemiBold</vt:lpstr>
      <vt:lpstr>Arial</vt:lpstr>
      <vt:lpstr>페이퍼로지 8 ExtraBold</vt:lpstr>
      <vt:lpstr>페이퍼로지 2 ExtraLight</vt:lpstr>
      <vt:lpstr>페이퍼로지 9 Black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부산남고등학교</vt:lpstr>
      <vt:lpstr>PowerPoint 프레젠테이션</vt:lpstr>
      <vt:lpstr>부산광역시 세대 수 변화율 </vt:lpstr>
      <vt:lpstr>소멸 위험 지수 1위, 부산 영도구</vt:lpstr>
      <vt:lpstr>PowerPoint 프레젠테이션</vt:lpstr>
      <vt:lpstr>부산광역시 외부인 소비 비율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인구 감소 관광 대체율 계산기 </vt:lpstr>
      <vt:lpstr>지역의 재발견</vt:lpstr>
      <vt:lpstr>PowerPoint 프레젠테이션</vt:lpstr>
      <vt:lpstr>PowerPoint 프레젠테이션</vt:lpstr>
      <vt:lpstr>R&amp;R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hyerin200155@naver.com</dc:creator>
  <cp:lastModifiedBy>LEEMYOUNGHYUN</cp:lastModifiedBy>
  <cp:revision>126</cp:revision>
  <dcterms:created xsi:type="dcterms:W3CDTF">2024-10-05T00:08:54Z</dcterms:created>
  <dcterms:modified xsi:type="dcterms:W3CDTF">2024-10-05T22:54:16Z</dcterms:modified>
</cp:coreProperties>
</file>